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90"/>
  </p:notesMasterIdLst>
  <p:handoutMasterIdLst>
    <p:handoutMasterId r:id="rId91"/>
  </p:handoutMasterIdLst>
  <p:sldIdLst>
    <p:sldId id="258" r:id="rId3"/>
    <p:sldId id="260" r:id="rId4"/>
    <p:sldId id="271" r:id="rId5"/>
    <p:sldId id="270" r:id="rId6"/>
    <p:sldId id="284" r:id="rId7"/>
    <p:sldId id="272" r:id="rId8"/>
    <p:sldId id="273" r:id="rId9"/>
    <p:sldId id="285" r:id="rId10"/>
    <p:sldId id="274" r:id="rId11"/>
    <p:sldId id="288" r:id="rId12"/>
    <p:sldId id="287" r:id="rId13"/>
    <p:sldId id="286" r:id="rId14"/>
    <p:sldId id="289" r:id="rId15"/>
    <p:sldId id="291" r:id="rId16"/>
    <p:sldId id="292" r:id="rId17"/>
    <p:sldId id="321" r:id="rId18"/>
    <p:sldId id="301" r:id="rId19"/>
    <p:sldId id="302" r:id="rId20"/>
    <p:sldId id="303" r:id="rId21"/>
    <p:sldId id="293" r:id="rId22"/>
    <p:sldId id="294" r:id="rId23"/>
    <p:sldId id="297" r:id="rId24"/>
    <p:sldId id="295" r:id="rId25"/>
    <p:sldId id="296" r:id="rId26"/>
    <p:sldId id="298" r:id="rId27"/>
    <p:sldId id="300" r:id="rId28"/>
    <p:sldId id="304" r:id="rId29"/>
    <p:sldId id="305" r:id="rId30"/>
    <p:sldId id="306" r:id="rId31"/>
    <p:sldId id="307" r:id="rId32"/>
    <p:sldId id="308" r:id="rId33"/>
    <p:sldId id="309" r:id="rId34"/>
    <p:sldId id="299" r:id="rId35"/>
    <p:sldId id="310" r:id="rId36"/>
    <p:sldId id="311" r:id="rId37"/>
    <p:sldId id="312" r:id="rId38"/>
    <p:sldId id="314" r:id="rId39"/>
    <p:sldId id="315" r:id="rId40"/>
    <p:sldId id="313" r:id="rId41"/>
    <p:sldId id="316" r:id="rId42"/>
    <p:sldId id="317" r:id="rId43"/>
    <p:sldId id="319" r:id="rId44"/>
    <p:sldId id="320" r:id="rId45"/>
    <p:sldId id="318" r:id="rId46"/>
    <p:sldId id="327" r:id="rId47"/>
    <p:sldId id="333" r:id="rId48"/>
    <p:sldId id="348" r:id="rId49"/>
    <p:sldId id="347" r:id="rId50"/>
    <p:sldId id="322" r:id="rId51"/>
    <p:sldId id="324" r:id="rId52"/>
    <p:sldId id="323" r:id="rId53"/>
    <p:sldId id="325" r:id="rId54"/>
    <p:sldId id="326" r:id="rId55"/>
    <p:sldId id="358" r:id="rId56"/>
    <p:sldId id="359" r:id="rId57"/>
    <p:sldId id="349" r:id="rId58"/>
    <p:sldId id="350" r:id="rId59"/>
    <p:sldId id="352" r:id="rId60"/>
    <p:sldId id="353" r:id="rId61"/>
    <p:sldId id="356" r:id="rId62"/>
    <p:sldId id="354" r:id="rId63"/>
    <p:sldId id="357" r:id="rId64"/>
    <p:sldId id="355" r:id="rId65"/>
    <p:sldId id="332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28" r:id="rId74"/>
    <p:sldId id="341" r:id="rId75"/>
    <p:sldId id="342" r:id="rId76"/>
    <p:sldId id="343" r:id="rId77"/>
    <p:sldId id="345" r:id="rId78"/>
    <p:sldId id="346" r:id="rId79"/>
    <p:sldId id="360" r:id="rId80"/>
    <p:sldId id="363" r:id="rId81"/>
    <p:sldId id="362" r:id="rId82"/>
    <p:sldId id="351" r:id="rId83"/>
    <p:sldId id="364" r:id="rId84"/>
    <p:sldId id="365" r:id="rId85"/>
    <p:sldId id="366" r:id="rId86"/>
    <p:sldId id="361" r:id="rId87"/>
    <p:sldId id="368" r:id="rId88"/>
    <p:sldId id="367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6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notesMaster" Target="notesMasters/notesMaster1.xml"/><Relationship Id="rId95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handoutMaster" Target="handoutMasters/handoutMaster1.xml"/><Relationship Id="rId9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CEEBDA6D-DC69-4DCE-BAF7-6763517D3376}" type="datetimeFigureOut">
              <a:rPr lang="en-US" altLang="zh-CN"/>
              <a:t>12/6/2017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B2977E94-A6AB-4E02-8E43-E89F9CF4757F}" type="slidenum">
              <a:rPr lang="zh-CN"/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CN" sz="1200"/>
            </a:lvl1pPr>
          </a:lstStyle>
          <a:p>
            <a:fld id="{237F6C43-988E-4257-9A1C-C162EF036D58}" type="datetimeFigureOut">
              <a:t>12/6/2017</a:t>
            </a:fld>
            <a:endParaRPr 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CN" sz="1200"/>
            </a:lvl1pPr>
          </a:lstStyle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CN" sz="1200"/>
            </a:lvl1pPr>
          </a:lstStyle>
          <a:p>
            <a:fld id="{DED491D0-8E1B-49C7-849B-A28568D94497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CN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 latinLnBrk="0">
              <a:lnSpc>
                <a:spcPct val="90000"/>
              </a:lnSpc>
              <a:defRPr lang="zh-CN" sz="6000" b="1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 latinLnBrk="0">
              <a:spcBef>
                <a:spcPts val="0"/>
              </a:spcBef>
              <a:buNone/>
              <a:defRPr lang="zh-CN" sz="2400"/>
            </a:lvl1pPr>
            <a:lvl2pPr marL="457200" indent="0" algn="ctr" latinLnBrk="0">
              <a:buNone/>
              <a:defRPr lang="zh-CN" sz="2000"/>
            </a:lvl2pPr>
            <a:lvl3pPr marL="914400" indent="0" algn="ctr" latinLnBrk="0">
              <a:buNone/>
              <a:defRPr lang="zh-CN" sz="1800"/>
            </a:lvl3pPr>
            <a:lvl4pPr marL="1371600" indent="0" algn="ctr" latinLnBrk="0">
              <a:buNone/>
              <a:defRPr lang="zh-CN" sz="1600"/>
            </a:lvl4pPr>
            <a:lvl5pPr marL="1828800" indent="0" algn="ctr" latinLnBrk="0">
              <a:buNone/>
              <a:defRPr lang="zh-CN" sz="1600"/>
            </a:lvl5pPr>
            <a:lvl6pPr marL="2286000" indent="0" algn="ctr" latinLnBrk="0">
              <a:buNone/>
              <a:defRPr lang="zh-CN" sz="1600"/>
            </a:lvl6pPr>
            <a:lvl7pPr marL="2743200" indent="0" algn="ctr" latinLnBrk="0">
              <a:buNone/>
              <a:defRPr lang="zh-CN" sz="1600"/>
            </a:lvl7pPr>
            <a:lvl8pPr marL="3200400" indent="0" algn="ctr" latinLnBrk="0">
              <a:buNone/>
              <a:defRPr lang="zh-CN" sz="1600"/>
            </a:lvl8pPr>
            <a:lvl9pPr marL="3657600" indent="0" algn="ctr" latinLnBrk="0">
              <a:buNone/>
              <a:defRPr lang="zh-CN" sz="1600"/>
            </a:lvl9pPr>
          </a:lstStyle>
          <a:p>
            <a:r>
              <a:rPr lang="zh-CN" altLang="en-US"/>
              <a:t>单击以编辑母版副标题样式</a:t>
            </a:r>
            <a:endParaRPr lang="zh-CN"/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3" name="幻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 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 latinLnBrk="0">
              <a:lnSpc>
                <a:spcPct val="90000"/>
              </a:lnSpc>
              <a:defRPr lang="zh-CN" sz="5000" b="1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lang="zh-CN" sz="2400">
                <a:solidFill>
                  <a:schemeClr val="tx1"/>
                </a:solidFill>
              </a:defRPr>
            </a:lvl1pPr>
            <a:lvl2pPr marL="457200" indent="0" latinLnBrk="0">
              <a:buNone/>
              <a:defRPr lang="zh-CN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zh-CN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zh-CN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zh-CN" sz="2400" b="1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zh-CN" sz="2400" b="1"/>
            </a:lvl1pPr>
            <a:lvl2pPr marL="457200" indent="0" latinLnBrk="0">
              <a:buNone/>
              <a:defRPr lang="zh-CN" sz="2000" b="1"/>
            </a:lvl2pPr>
            <a:lvl3pPr marL="914400" indent="0" latinLnBrk="0">
              <a:buNone/>
              <a:defRPr lang="zh-CN" sz="1800" b="1"/>
            </a:lvl3pPr>
            <a:lvl4pPr marL="1371600" indent="0" latinLnBrk="0">
              <a:buNone/>
              <a:defRPr lang="zh-CN" sz="1600" b="1"/>
            </a:lvl4pPr>
            <a:lvl5pPr marL="1828800" indent="0" latinLnBrk="0">
              <a:buNone/>
              <a:defRPr lang="zh-CN" sz="1600" b="1"/>
            </a:lvl5pPr>
            <a:lvl6pPr marL="2286000" indent="0" latinLnBrk="0">
              <a:buNone/>
              <a:defRPr lang="zh-CN" sz="1600" b="1"/>
            </a:lvl6pPr>
            <a:lvl7pPr marL="2743200" indent="0" latinLnBrk="0">
              <a:buNone/>
              <a:defRPr lang="zh-CN" sz="1600" b="1"/>
            </a:lvl7pPr>
            <a:lvl8pPr marL="3200400" indent="0" latinLnBrk="0">
              <a:buNone/>
              <a:defRPr lang="zh-CN" sz="1600" b="1"/>
            </a:lvl8pPr>
            <a:lvl9pPr marL="3657600" indent="0" latinLnBrk="0">
              <a:buNone/>
              <a:defRPr lang="zh-CN"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zh-CN" sz="3000"/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 latinLnBrk="0">
              <a:defRPr lang="zh-CN" sz="2200"/>
            </a:lvl1pPr>
            <a:lvl2pPr latinLnBrk="0">
              <a:defRPr lang="zh-CN" sz="2000"/>
            </a:lvl2pPr>
            <a:lvl3pPr latinLnBrk="0">
              <a:defRPr lang="zh-CN" sz="1800"/>
            </a:lvl3pPr>
            <a:lvl4pPr latinLnBrk="0">
              <a:defRPr lang="zh-CN" sz="1600"/>
            </a:lvl4pPr>
            <a:lvl5pPr latinLnBrk="0">
              <a:defRPr lang="zh-CN" sz="1600"/>
            </a:lvl5pPr>
            <a:lvl6pPr latinLnBrk="0">
              <a:defRPr lang="zh-CN" sz="1600"/>
            </a:lvl6pPr>
            <a:lvl7pPr latinLnBrk="0">
              <a:defRPr lang="zh-CN" sz="1600"/>
            </a:lvl7pPr>
            <a:lvl8pPr latinLnBrk="0">
              <a:defRPr lang="zh-CN" sz="1600"/>
            </a:lvl8pPr>
            <a:lvl9pPr latinLnBrk="0">
              <a:defRPr lang="zh-CN"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 latinLnBrk="0">
              <a:spcBef>
                <a:spcPts val="1500"/>
              </a:spcBef>
              <a:buNone/>
              <a:defRPr lang="zh-CN" sz="22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zh-CN" sz="3000"/>
            </a:lvl1pPr>
          </a:lstStyle>
          <a:p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 latinLnBrk="0">
              <a:buNone/>
              <a:defRPr lang="zh-CN" sz="2000"/>
            </a:lvl1pPr>
            <a:lvl2pPr marL="457200" indent="0" latinLnBrk="0">
              <a:buNone/>
              <a:defRPr lang="zh-CN" sz="2800"/>
            </a:lvl2pPr>
            <a:lvl3pPr marL="914400" indent="0" latinLnBrk="0">
              <a:buNone/>
              <a:defRPr lang="zh-CN" sz="2400"/>
            </a:lvl3pPr>
            <a:lvl4pPr marL="1371600" indent="0" latinLnBrk="0">
              <a:buNone/>
              <a:defRPr lang="zh-CN" sz="2000"/>
            </a:lvl4pPr>
            <a:lvl5pPr marL="1828800" indent="0" latinLnBrk="0">
              <a:buNone/>
              <a:defRPr lang="zh-CN" sz="2000"/>
            </a:lvl5pPr>
            <a:lvl6pPr marL="2286000" indent="0" latinLnBrk="0">
              <a:buNone/>
              <a:defRPr lang="zh-CN" sz="2000"/>
            </a:lvl6pPr>
            <a:lvl7pPr marL="2743200" indent="0" latinLnBrk="0">
              <a:buNone/>
              <a:defRPr lang="zh-CN" sz="2000"/>
            </a:lvl7pPr>
            <a:lvl8pPr marL="3200400" indent="0" latinLnBrk="0">
              <a:buNone/>
              <a:defRPr lang="zh-CN" sz="2000"/>
            </a:lvl8pPr>
            <a:lvl9pPr marL="3657600" indent="0" latinLnBrk="0">
              <a:buNone/>
              <a:defRPr lang="zh-CN" sz="2000"/>
            </a:lvl9pPr>
          </a:lstStyle>
          <a:p>
            <a:r>
              <a:rPr lang="zh-CN" altLang="en-US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 latinLnBrk="0">
              <a:buNone/>
              <a:defRPr lang="zh-CN" sz="2200"/>
            </a:lvl1pPr>
            <a:lvl2pPr marL="457200" indent="0" latinLnBrk="0">
              <a:buNone/>
              <a:defRPr lang="zh-CN" sz="1400"/>
            </a:lvl2pPr>
            <a:lvl3pPr marL="914400" indent="0" latinLnBrk="0">
              <a:buNone/>
              <a:defRPr lang="zh-CN" sz="1200"/>
            </a:lvl3pPr>
            <a:lvl4pPr marL="1371600" indent="0" latinLnBrk="0">
              <a:buNone/>
              <a:defRPr lang="zh-CN" sz="1000"/>
            </a:lvl4pPr>
            <a:lvl5pPr marL="1828800" indent="0" latinLnBrk="0">
              <a:buNone/>
              <a:defRPr lang="zh-CN" sz="1000"/>
            </a:lvl5pPr>
            <a:lvl6pPr marL="2286000" indent="0" latinLnBrk="0">
              <a:buNone/>
              <a:defRPr lang="zh-CN" sz="1000"/>
            </a:lvl6pPr>
            <a:lvl7pPr marL="2743200" indent="0" latinLnBrk="0">
              <a:buNone/>
              <a:defRPr lang="zh-CN" sz="1000"/>
            </a:lvl7pPr>
            <a:lvl8pPr marL="3200400" indent="0" latinLnBrk="0">
              <a:buNone/>
              <a:defRPr lang="zh-CN" sz="1000"/>
            </a:lvl8pPr>
            <a:lvl9pPr marL="3657600" indent="0" latinLnBrk="0">
              <a:buNone/>
              <a:defRPr lang="zh-CN"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12/6/2017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  <a:p>
            <a:pPr lvl="5"/>
            <a:r>
              <a:rPr lang="zh-CN"/>
              <a:t>第六级</a:t>
            </a:r>
          </a:p>
          <a:p>
            <a:pPr lvl="6"/>
            <a:r>
              <a:rPr lang="zh-CN"/>
              <a:t>第七级</a:t>
            </a:r>
          </a:p>
          <a:p>
            <a:pPr lvl="7"/>
            <a:r>
              <a:rPr lang="zh-CN"/>
              <a:t>第八级</a:t>
            </a:r>
          </a:p>
          <a:p>
            <a:pPr lvl="8"/>
            <a:r>
              <a:rPr lang="zh-CN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CCFE9AC-F15C-4FA0-A6F1-298829FA691D}" type="datetimeFigureOut">
              <a:rPr lang="en-US" altLang="zh-CN" smtClean="0"/>
              <a:pPr/>
              <a:t>12/6/2017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CN"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zh-CN" sz="300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lang="zh-CN" sz="2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zh-CN"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zh-CN"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zh-CN"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蓝桥杯培训交流会</a:t>
            </a:r>
            <a:endParaRPr lang="zh-CN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r>
              <a:rPr lang="zh-CN" altLang="en-US" dirty="0"/>
              <a:t>年</a:t>
            </a:r>
            <a:r>
              <a:rPr lang="en-US" altLang="zh-CN" dirty="0"/>
              <a:t>12</a:t>
            </a:r>
            <a:r>
              <a:rPr lang="zh-CN" altLang="en-US" dirty="0"/>
              <a:t>月 重庆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图算法例题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标题：发现环</a:t>
            </a:r>
          </a:p>
          <a:p>
            <a:pPr marL="0" indent="0">
              <a:buNone/>
            </a:pPr>
            <a:r>
              <a:rPr lang="zh-CN" altLang="en-US" dirty="0"/>
              <a:t>小明的实验室有</a:t>
            </a:r>
            <a:r>
              <a:rPr lang="en-US" altLang="zh-CN" dirty="0"/>
              <a:t>N</a:t>
            </a:r>
            <a:r>
              <a:rPr lang="zh-CN" altLang="en-US" dirty="0"/>
              <a:t>台电脑，编号</a:t>
            </a:r>
            <a:r>
              <a:rPr lang="en-US" altLang="zh-CN" dirty="0"/>
              <a:t>1~N</a:t>
            </a:r>
            <a:r>
              <a:rPr lang="zh-CN" altLang="en-US" dirty="0"/>
              <a:t>。原本这</a:t>
            </a:r>
            <a:r>
              <a:rPr lang="en-US" altLang="zh-CN" dirty="0"/>
              <a:t>N</a:t>
            </a:r>
            <a:r>
              <a:rPr lang="zh-CN" altLang="en-US" dirty="0"/>
              <a:t>台电脑之间有</a:t>
            </a:r>
            <a:r>
              <a:rPr lang="en-US" altLang="zh-CN" dirty="0"/>
              <a:t>N-1</a:t>
            </a:r>
            <a:r>
              <a:rPr lang="zh-CN" altLang="en-US" dirty="0"/>
              <a:t>条数据链接相连，恰好构成一个树形网络。在树形网络上，任意两台电脑之间有唯一的路径相连。</a:t>
            </a:r>
          </a:p>
          <a:p>
            <a:pPr marL="0" indent="0">
              <a:buNone/>
            </a:pPr>
            <a:r>
              <a:rPr lang="zh-CN" altLang="en-US" dirty="0"/>
              <a:t>不过在最近一次维护网络时，管理员误操作使得某两台电脑之间增加了一条数据链接，于是网络中出现了环路。环路上的电脑由于两两之间不再是只有一条路径，使得这些电脑上的数据传输出现了</a:t>
            </a:r>
            <a:r>
              <a:rPr lang="en-US" altLang="zh-CN" dirty="0"/>
              <a:t>BUG</a:t>
            </a:r>
            <a:r>
              <a:rPr lang="zh-CN" altLang="en-US" dirty="0"/>
              <a:t>。</a:t>
            </a:r>
          </a:p>
          <a:p>
            <a:pPr marL="0" indent="0">
              <a:buNone/>
            </a:pPr>
            <a:r>
              <a:rPr lang="zh-CN" altLang="en-US" dirty="0"/>
              <a:t>为了恢复正常传输。小明需要找到所有在环路上的电脑，你能帮助他吗？</a:t>
            </a:r>
          </a:p>
        </p:txBody>
      </p:sp>
    </p:spTree>
    <p:extLst>
      <p:ext uri="{BB962C8B-B14F-4D97-AF65-F5344CB8AC3E}">
        <p14:creationId xmlns:p14="http://schemas.microsoft.com/office/powerpoint/2010/main" val="27819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动态规划例题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标题：对局匹配</a:t>
            </a:r>
          </a:p>
          <a:p>
            <a:pPr marL="0" indent="0">
              <a:buNone/>
            </a:pPr>
            <a:r>
              <a:rPr lang="zh-CN" altLang="en-US" dirty="0"/>
              <a:t>小明喜欢在一个围棋网站上找别人在线对弈。这个网站上所有注册用户都有一个积分，代表他的围棋水平。</a:t>
            </a:r>
          </a:p>
          <a:p>
            <a:pPr marL="0" indent="0">
              <a:buNone/>
            </a:pPr>
            <a:r>
              <a:rPr lang="zh-CN" altLang="en-US" dirty="0"/>
              <a:t>小明发现网站的自动对局系统在匹配对手时，只会将积分差恰好是</a:t>
            </a:r>
            <a:r>
              <a:rPr lang="en-US" altLang="zh-CN" dirty="0"/>
              <a:t>K</a:t>
            </a:r>
            <a:r>
              <a:rPr lang="zh-CN" altLang="en-US" dirty="0"/>
              <a:t>的两名用户匹配在一起。如果两人分差小于或大于</a:t>
            </a:r>
            <a:r>
              <a:rPr lang="en-US" altLang="zh-CN" dirty="0"/>
              <a:t>K</a:t>
            </a:r>
            <a:r>
              <a:rPr lang="zh-CN" altLang="en-US" dirty="0"/>
              <a:t>，系统都不会将他们匹配。</a:t>
            </a:r>
          </a:p>
          <a:p>
            <a:pPr marL="0" indent="0">
              <a:buNone/>
            </a:pPr>
            <a:r>
              <a:rPr lang="zh-CN" altLang="en-US" dirty="0"/>
              <a:t>现在小明知道这个网站总共有</a:t>
            </a:r>
            <a:r>
              <a:rPr lang="en-US" altLang="zh-CN" dirty="0"/>
              <a:t>N</a:t>
            </a:r>
            <a:r>
              <a:rPr lang="zh-CN" altLang="en-US" dirty="0"/>
              <a:t>名用户，以及他们的积分分别是</a:t>
            </a:r>
            <a:r>
              <a:rPr lang="en-US" altLang="zh-CN" dirty="0"/>
              <a:t>A1, A2, ... AN</a:t>
            </a:r>
            <a:r>
              <a:rPr lang="zh-CN" altLang="en-US" dirty="0"/>
              <a:t>。</a:t>
            </a:r>
          </a:p>
          <a:p>
            <a:pPr marL="0" indent="0">
              <a:buNone/>
            </a:pPr>
            <a:r>
              <a:rPr lang="zh-CN" altLang="en-US" dirty="0"/>
              <a:t>小明想了解最多可能有多少名用户同时在线寻找对手，但是系统却一场对局都匹配不起来</a:t>
            </a:r>
            <a:r>
              <a:rPr lang="en-US" altLang="zh-CN" dirty="0"/>
              <a:t>(</a:t>
            </a:r>
            <a:r>
              <a:rPr lang="zh-CN" altLang="en-US" dirty="0"/>
              <a:t>任意两名用户积分差不等于</a:t>
            </a:r>
            <a:r>
              <a:rPr lang="en-US" altLang="zh-CN" dirty="0"/>
              <a:t>K)</a:t>
            </a:r>
            <a:r>
              <a:rPr lang="zh-CN" altLang="en-US" dirty="0"/>
              <a:t>？ </a:t>
            </a:r>
          </a:p>
        </p:txBody>
      </p:sp>
    </p:spTree>
    <p:extLst>
      <p:ext uri="{BB962C8B-B14F-4D97-AF65-F5344CB8AC3E}">
        <p14:creationId xmlns:p14="http://schemas.microsoft.com/office/powerpoint/2010/main" val="288515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顶尖难度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比赛总得分出个第一二三名</a:t>
            </a:r>
            <a:r>
              <a:rPr lang="en-US" altLang="zh-CN" dirty="0"/>
              <a:t>……</a:t>
            </a:r>
          </a:p>
          <a:p>
            <a:r>
              <a:rPr lang="zh-CN" altLang="en-US" dirty="0"/>
              <a:t>出题人和参赛者斗智斗勇</a:t>
            </a:r>
            <a:endParaRPr lang="en-US" altLang="zh-CN" dirty="0"/>
          </a:p>
          <a:p>
            <a:r>
              <a:rPr lang="zh-CN" altLang="en-US" dirty="0"/>
              <a:t>各种奇怪的算法和数据结构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345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枚举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枚举的基本思想</a:t>
            </a:r>
            <a:endParaRPr lang="en-US" altLang="zh-CN" dirty="0"/>
          </a:p>
          <a:p>
            <a:r>
              <a:rPr lang="zh-CN" altLang="en-US" dirty="0"/>
              <a:t>枚举的要点</a:t>
            </a:r>
            <a:endParaRPr lang="en-US" altLang="zh-CN" dirty="0"/>
          </a:p>
          <a:p>
            <a:pPr lvl="1"/>
            <a:r>
              <a:rPr lang="zh-CN" altLang="en-US" dirty="0"/>
              <a:t>确定需要枚举的变量</a:t>
            </a:r>
            <a:endParaRPr lang="en-US" altLang="zh-CN" dirty="0"/>
          </a:p>
          <a:p>
            <a:pPr lvl="1"/>
            <a:r>
              <a:rPr lang="zh-CN" altLang="en-US" dirty="0"/>
              <a:t>确定枚举的范围（不重不漏）</a:t>
            </a:r>
            <a:endParaRPr lang="en-US" altLang="zh-CN" dirty="0"/>
          </a:p>
          <a:p>
            <a:pPr lvl="1"/>
            <a:r>
              <a:rPr lang="zh-CN" altLang="en-US" dirty="0"/>
              <a:t>优化</a:t>
            </a:r>
            <a:endParaRPr lang="en-US" altLang="zh-CN" dirty="0"/>
          </a:p>
          <a:p>
            <a:pPr lvl="2"/>
            <a:r>
              <a:rPr lang="zh-CN" altLang="en-US" dirty="0"/>
              <a:t>减少枚举变量</a:t>
            </a:r>
            <a:endParaRPr lang="en-US" altLang="zh-CN" dirty="0"/>
          </a:p>
          <a:p>
            <a:pPr lvl="2"/>
            <a:r>
              <a:rPr lang="zh-CN" altLang="en-US" dirty="0"/>
              <a:t>缩小枚举范围</a:t>
            </a:r>
            <a:endParaRPr lang="en-US" altLang="zh-CN" dirty="0"/>
          </a:p>
          <a:p>
            <a:pPr lvl="2"/>
            <a:r>
              <a:rPr lang="zh-CN" altLang="en-US" dirty="0"/>
              <a:t>二分</a:t>
            </a:r>
            <a:endParaRPr lang="en-US" altLang="zh-CN" dirty="0"/>
          </a:p>
          <a:p>
            <a:pPr lvl="2"/>
            <a:r>
              <a:rPr lang="zh-CN" altLang="en-US" dirty="0"/>
              <a:t>哈希</a:t>
            </a:r>
            <a:endParaRPr lang="en-US" altLang="zh-CN" dirty="0"/>
          </a:p>
          <a:p>
            <a:r>
              <a:rPr lang="zh-CN" altLang="en-US" dirty="0"/>
              <a:t>一点经验：现在主流</a:t>
            </a:r>
            <a:r>
              <a:rPr lang="en-US" altLang="zh-CN" dirty="0"/>
              <a:t>CPU1</a:t>
            </a:r>
            <a:r>
              <a:rPr lang="zh-CN" altLang="en-US" dirty="0"/>
              <a:t>秒计算量</a:t>
            </a:r>
            <a:r>
              <a:rPr lang="en-US" altLang="zh-CN" dirty="0"/>
              <a:t>10^8</a:t>
            </a:r>
          </a:p>
        </p:txBody>
      </p:sp>
    </p:spTree>
    <p:extLst>
      <p:ext uri="{BB962C8B-B14F-4D97-AF65-F5344CB8AC3E}">
        <p14:creationId xmlns:p14="http://schemas.microsoft.com/office/powerpoint/2010/main" val="307846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十位平方数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标题：平方十位数</a:t>
            </a:r>
          </a:p>
          <a:p>
            <a:pPr marL="0" indent="0">
              <a:buNone/>
            </a:pPr>
            <a:r>
              <a:rPr lang="zh-CN" altLang="en-US" dirty="0"/>
              <a:t>由</a:t>
            </a:r>
            <a:r>
              <a:rPr lang="en-US" altLang="zh-CN" dirty="0"/>
              <a:t>0~9</a:t>
            </a:r>
            <a:r>
              <a:rPr lang="zh-CN" altLang="en-US" dirty="0"/>
              <a:t>这</a:t>
            </a:r>
            <a:r>
              <a:rPr lang="en-US" altLang="zh-CN" dirty="0"/>
              <a:t>10</a:t>
            </a:r>
            <a:r>
              <a:rPr lang="zh-CN" altLang="en-US" dirty="0"/>
              <a:t>个数字不重复、不遗漏，可以组成很多</a:t>
            </a:r>
            <a:r>
              <a:rPr lang="en-US" altLang="zh-CN" dirty="0"/>
              <a:t>10</a:t>
            </a:r>
            <a:r>
              <a:rPr lang="zh-CN" altLang="en-US" dirty="0"/>
              <a:t>位数字。</a:t>
            </a:r>
          </a:p>
          <a:p>
            <a:pPr marL="0" indent="0">
              <a:buNone/>
            </a:pPr>
            <a:r>
              <a:rPr lang="zh-CN" altLang="en-US" dirty="0"/>
              <a:t>这其中也有很多恰好是平方数（是某个数的平方）。</a:t>
            </a:r>
          </a:p>
          <a:p>
            <a:pPr marL="0" indent="0">
              <a:buNone/>
            </a:pPr>
            <a:r>
              <a:rPr lang="zh-CN" altLang="en-US" dirty="0"/>
              <a:t>比如：</a:t>
            </a:r>
            <a:r>
              <a:rPr lang="en-US" altLang="zh-CN" dirty="0"/>
              <a:t>1026753849</a:t>
            </a:r>
            <a:r>
              <a:rPr lang="zh-CN" altLang="en-US" dirty="0"/>
              <a:t>，就是其中最小的一个平方数。</a:t>
            </a:r>
          </a:p>
          <a:p>
            <a:pPr marL="0" indent="0">
              <a:buNone/>
            </a:pPr>
            <a:r>
              <a:rPr lang="zh-CN" altLang="en-US" dirty="0"/>
              <a:t>请你找出其中最大的一个平方数是多少？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7195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十位平方数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86567" y="2314700"/>
            <a:ext cx="5709433" cy="3964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枚举答案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[9876543210, 1026753849]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判断是不是恰好</a:t>
            </a:r>
            <a:r>
              <a:rPr lang="en-US" altLang="zh-CN" dirty="0"/>
              <a:t>0-9</a:t>
            </a:r>
            <a:r>
              <a:rPr lang="zh-CN" altLang="en-US" dirty="0"/>
              <a:t>十个数字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判断是不是完全平方数</a:t>
            </a: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r>
              <a:rPr lang="zh-CN" altLang="en-US" dirty="0"/>
              <a:t>令</a:t>
            </a:r>
            <a:r>
              <a:rPr lang="en-US" altLang="zh-CN" dirty="0"/>
              <a:t>Y = </a:t>
            </a:r>
            <a:r>
              <a:rPr lang="en-US" altLang="zh-CN" dirty="0" err="1"/>
              <a:t>int</a:t>
            </a:r>
            <a:r>
              <a:rPr lang="en-US" altLang="zh-CN" dirty="0"/>
              <a:t>(sqrt(X))</a:t>
            </a:r>
          </a:p>
          <a:p>
            <a:pPr marL="914400" lvl="1" indent="-457200">
              <a:buFont typeface="+mj-lt"/>
              <a:buAutoNum type="arabicParenR"/>
            </a:pPr>
            <a:r>
              <a:rPr lang="zh-CN" altLang="en-US" dirty="0"/>
              <a:t>判断</a:t>
            </a:r>
            <a:r>
              <a:rPr lang="en-US" altLang="zh-CN" dirty="0"/>
              <a:t>Y * Y == X</a:t>
            </a:r>
            <a:r>
              <a:rPr lang="zh-CN" altLang="en-US" dirty="0"/>
              <a:t>？</a:t>
            </a:r>
            <a:endParaRPr lang="en-US" altLang="zh-CN" dirty="0"/>
          </a:p>
          <a:p>
            <a:pPr marL="457200" lvl="1" indent="0">
              <a:buNone/>
            </a:pPr>
            <a:endParaRPr lang="zh-CN" altLang="en-US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AD0775D-5761-4564-9B8F-7043463A2E11}"/>
              </a:ext>
            </a:extLst>
          </p:cNvPr>
          <p:cNvSpPr txBox="1">
            <a:spLocks/>
          </p:cNvSpPr>
          <p:nvPr/>
        </p:nvSpPr>
        <p:spPr>
          <a:xfrm>
            <a:off x="6532573" y="2310062"/>
            <a:ext cx="5709433" cy="39646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枚举</a:t>
            </a:r>
            <a:r>
              <a:rPr lang="en-US" altLang="zh-CN" dirty="0"/>
              <a:t>Y</a:t>
            </a:r>
            <a:r>
              <a:rPr lang="zh-CN" altLang="en-US" dirty="0"/>
              <a:t> </a:t>
            </a:r>
            <a:r>
              <a:rPr lang="en-US" altLang="zh-CN" dirty="0"/>
              <a:t>[350000, 100000]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计算</a:t>
            </a:r>
            <a:r>
              <a:rPr lang="en-US" altLang="zh-CN" dirty="0"/>
              <a:t>X = Y * Y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判断</a:t>
            </a:r>
            <a:r>
              <a:rPr lang="en-US" altLang="zh-CN" dirty="0"/>
              <a:t>X</a:t>
            </a:r>
            <a:r>
              <a:rPr lang="zh-CN" altLang="en-US" dirty="0"/>
              <a:t>是不是恰好</a:t>
            </a:r>
            <a:r>
              <a:rPr lang="en-US" altLang="zh-CN" dirty="0"/>
              <a:t>0-9</a:t>
            </a:r>
            <a:r>
              <a:rPr lang="zh-CN" altLang="en-US" dirty="0"/>
              <a:t>十个数字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5315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十位平方数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86567" y="2314700"/>
            <a:ext cx="5472366" cy="39646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常见问题：分离整数</a:t>
            </a:r>
            <a:r>
              <a:rPr lang="en-US" altLang="zh-CN" dirty="0"/>
              <a:t>X</a:t>
            </a:r>
            <a:r>
              <a:rPr lang="zh-CN" altLang="en-US" dirty="0"/>
              <a:t>的个位数字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if(X == 0) {</a:t>
            </a:r>
          </a:p>
          <a:p>
            <a:pPr marL="0" indent="0">
              <a:buNone/>
            </a:pPr>
            <a:r>
              <a:rPr lang="en-US" altLang="zh-CN" dirty="0"/>
              <a:t>	//</a:t>
            </a:r>
            <a:r>
              <a:rPr lang="zh-CN" altLang="en-US" dirty="0"/>
              <a:t>特判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}</a:t>
            </a:r>
          </a:p>
          <a:p>
            <a:pPr marL="0" indent="0">
              <a:buNone/>
            </a:pPr>
            <a:r>
              <a:rPr lang="en-US" altLang="zh-CN" dirty="0"/>
              <a:t>while(X) {</a:t>
            </a:r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en-US" altLang="zh-CN" dirty="0" err="1"/>
              <a:t>int</a:t>
            </a:r>
            <a:r>
              <a:rPr lang="en-US" altLang="zh-CN" dirty="0"/>
              <a:t> d = X % 10;</a:t>
            </a:r>
          </a:p>
          <a:p>
            <a:pPr marL="0" indent="0">
              <a:buNone/>
            </a:pPr>
            <a:r>
              <a:rPr lang="en-US" altLang="zh-CN" dirty="0"/>
              <a:t>  //</a:t>
            </a:r>
            <a:r>
              <a:rPr lang="zh-CN" altLang="en-US" dirty="0"/>
              <a:t>处理</a:t>
            </a:r>
            <a:r>
              <a:rPr lang="en-US" altLang="zh-CN" dirty="0"/>
              <a:t>d</a:t>
            </a:r>
          </a:p>
          <a:p>
            <a:pPr marL="0" indent="0">
              <a:buNone/>
            </a:pPr>
            <a:r>
              <a:rPr lang="en-US" altLang="zh-CN" dirty="0"/>
              <a:t>  X /= 10;</a:t>
            </a:r>
          </a:p>
          <a:p>
            <a:pPr marL="0" indent="0">
              <a:buNone/>
            </a:pPr>
            <a:r>
              <a:rPr lang="en-US" altLang="zh-CN" dirty="0"/>
              <a:t>}</a:t>
            </a:r>
            <a:endParaRPr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AA56C44D-7CD9-4FC6-815C-96E9F787EB19}"/>
              </a:ext>
            </a:extLst>
          </p:cNvPr>
          <p:cNvSpPr txBox="1">
            <a:spLocks/>
          </p:cNvSpPr>
          <p:nvPr/>
        </p:nvSpPr>
        <p:spPr>
          <a:xfrm>
            <a:off x="5407226" y="2317999"/>
            <a:ext cx="5895776" cy="396465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bool</a:t>
            </a:r>
            <a:r>
              <a:rPr lang="zh-CN" altLang="en-US" dirty="0"/>
              <a:t> </a:t>
            </a:r>
            <a:r>
              <a:rPr lang="en-US" altLang="zh-CN" dirty="0"/>
              <a:t>valid(</a:t>
            </a:r>
            <a:r>
              <a:rPr lang="en-US" altLang="zh-CN" dirty="0" err="1"/>
              <a:t>int</a:t>
            </a:r>
            <a:r>
              <a:rPr lang="en-US" altLang="zh-CN" dirty="0"/>
              <a:t> x) { //</a:t>
            </a:r>
            <a:r>
              <a:rPr lang="zh-CN" altLang="en-US" dirty="0"/>
              <a:t>恰好包含</a:t>
            </a:r>
            <a:r>
              <a:rPr lang="en-US" altLang="zh-CN" dirty="0"/>
              <a:t>0-9</a:t>
            </a:r>
          </a:p>
          <a:p>
            <a:pPr marL="0" indent="0">
              <a:buNone/>
            </a:pPr>
            <a:r>
              <a:rPr lang="en-US" altLang="zh-CN" dirty="0"/>
              <a:t>  if(x == 0) return false;</a:t>
            </a:r>
          </a:p>
          <a:p>
            <a:pPr marL="0" indent="0">
              <a:buNone/>
            </a:pPr>
            <a:r>
              <a:rPr lang="en-US" altLang="zh-CN" dirty="0"/>
              <a:t>  set&lt;</a:t>
            </a:r>
            <a:r>
              <a:rPr lang="en-US" altLang="zh-CN" dirty="0" err="1"/>
              <a:t>int</a:t>
            </a:r>
            <a:r>
              <a:rPr lang="en-US" altLang="zh-CN" dirty="0"/>
              <a:t>&gt; s;</a:t>
            </a:r>
          </a:p>
          <a:p>
            <a:pPr marL="0" indent="0">
              <a:buNone/>
            </a:pPr>
            <a:r>
              <a:rPr lang="en-US" altLang="zh-CN" dirty="0"/>
              <a:t>  while(x) {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int</a:t>
            </a:r>
            <a:r>
              <a:rPr lang="en-US" altLang="zh-CN" dirty="0"/>
              <a:t> d = x % 10;</a:t>
            </a:r>
          </a:p>
          <a:p>
            <a:pPr marL="0" indent="0">
              <a:buNone/>
            </a:pPr>
            <a:r>
              <a:rPr lang="en-US" altLang="zh-CN" dirty="0"/>
              <a:t>    </a:t>
            </a:r>
            <a:r>
              <a:rPr lang="en-US" altLang="zh-CN" dirty="0" err="1"/>
              <a:t>s.insert</a:t>
            </a:r>
            <a:r>
              <a:rPr lang="en-US" altLang="zh-CN" dirty="0"/>
              <a:t>(d);</a:t>
            </a:r>
          </a:p>
          <a:p>
            <a:pPr marL="0" indent="0">
              <a:buNone/>
            </a:pPr>
            <a:r>
              <a:rPr lang="en-US" altLang="zh-CN" dirty="0"/>
              <a:t>    x /= 10;</a:t>
            </a:r>
          </a:p>
          <a:p>
            <a:pPr marL="0" indent="0">
              <a:buNone/>
            </a:pPr>
            <a:r>
              <a:rPr lang="en-US" altLang="zh-CN" dirty="0"/>
              <a:t>  }</a:t>
            </a:r>
          </a:p>
          <a:p>
            <a:pPr marL="0" indent="0">
              <a:buNone/>
            </a:pPr>
            <a:r>
              <a:rPr lang="en-US" altLang="zh-CN" dirty="0"/>
              <a:t>  return </a:t>
            </a:r>
            <a:r>
              <a:rPr lang="en-US" altLang="zh-CN" dirty="0" err="1"/>
              <a:t>s.size</a:t>
            </a:r>
            <a:r>
              <a:rPr lang="en-US" altLang="zh-CN" dirty="0"/>
              <a:t>() == 10;</a:t>
            </a:r>
          </a:p>
          <a:p>
            <a:pPr marL="0" indent="0">
              <a:buNone/>
            </a:pPr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0171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类似的枚举题很多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生日蜡烛</a:t>
            </a:r>
          </a:p>
          <a:p>
            <a:pPr marL="0" indent="0">
              <a:buNone/>
            </a:pPr>
            <a:r>
              <a:rPr lang="zh-CN" altLang="en-US" dirty="0"/>
              <a:t>某君从某年开始每年都举办一次生日</a:t>
            </a:r>
            <a:r>
              <a:rPr lang="en-US" altLang="zh-CN" dirty="0"/>
              <a:t>party</a:t>
            </a:r>
            <a:r>
              <a:rPr lang="zh-CN" altLang="en-US" dirty="0"/>
              <a:t>，并且每次都要吹熄与年龄相同根数的蜡烛。</a:t>
            </a:r>
          </a:p>
          <a:p>
            <a:pPr marL="0" indent="0">
              <a:buNone/>
            </a:pPr>
            <a:r>
              <a:rPr lang="zh-CN" altLang="en-US" dirty="0"/>
              <a:t>现在算起来，他一共吹熄了</a:t>
            </a:r>
            <a:r>
              <a:rPr lang="en-US" altLang="zh-CN" dirty="0"/>
              <a:t>236</a:t>
            </a:r>
            <a:r>
              <a:rPr lang="zh-CN" altLang="en-US" dirty="0"/>
              <a:t>根蜡烛。</a:t>
            </a:r>
          </a:p>
          <a:p>
            <a:pPr marL="0" indent="0">
              <a:buNone/>
            </a:pPr>
            <a:r>
              <a:rPr lang="zh-CN" altLang="en-US" dirty="0"/>
              <a:t>请问，他从多少岁开始过生日</a:t>
            </a:r>
            <a:r>
              <a:rPr lang="en-US" altLang="zh-CN" dirty="0"/>
              <a:t>party</a:t>
            </a:r>
            <a:r>
              <a:rPr lang="zh-CN" altLang="en-US" dirty="0"/>
              <a:t>的？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569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类似的枚举题很多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88117" y="3937919"/>
            <a:ext cx="5721340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七星填数</a:t>
            </a:r>
          </a:p>
          <a:p>
            <a:pPr marL="0" indent="0">
              <a:buNone/>
            </a:pPr>
            <a:r>
              <a:rPr lang="zh-CN" altLang="en-US" dirty="0"/>
              <a:t>如图</a:t>
            </a:r>
            <a:r>
              <a:rPr lang="en-US" altLang="zh-CN" dirty="0"/>
              <a:t>【</a:t>
            </a:r>
            <a:r>
              <a:rPr lang="zh-CN" altLang="en-US" dirty="0"/>
              <a:t>图</a:t>
            </a:r>
            <a:r>
              <a:rPr lang="en-US" altLang="zh-CN" dirty="0"/>
              <a:t>1.png】</a:t>
            </a:r>
            <a:r>
              <a:rPr lang="zh-CN" altLang="en-US" dirty="0"/>
              <a:t>所示。</a:t>
            </a:r>
          </a:p>
          <a:p>
            <a:pPr marL="0" indent="0">
              <a:buNone/>
            </a:pPr>
            <a:r>
              <a:rPr lang="zh-CN" altLang="en-US" dirty="0"/>
              <a:t>在七角星的</a:t>
            </a:r>
            <a:r>
              <a:rPr lang="en-US" altLang="zh-CN" dirty="0"/>
              <a:t>14</a:t>
            </a:r>
            <a:r>
              <a:rPr lang="zh-CN" altLang="en-US" dirty="0"/>
              <a:t>个节点上填入</a:t>
            </a:r>
            <a:r>
              <a:rPr lang="en-US" altLang="zh-CN" dirty="0"/>
              <a:t>1~14 </a:t>
            </a:r>
            <a:r>
              <a:rPr lang="zh-CN" altLang="en-US" dirty="0"/>
              <a:t>的数字，不重复，不遗漏。</a:t>
            </a:r>
          </a:p>
          <a:p>
            <a:pPr marL="0" indent="0">
              <a:buNone/>
            </a:pPr>
            <a:r>
              <a:rPr lang="zh-CN" altLang="en-US" dirty="0"/>
              <a:t>要求每条直线上的四个数字之和必须相等。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1CCB65-F0E2-48FA-AA1B-A74539129F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5242" y="2236119"/>
            <a:ext cx="4736920" cy="430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2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类似的枚举题很多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721519" y="2014539"/>
            <a:ext cx="10944225" cy="425065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赢球票</a:t>
            </a:r>
          </a:p>
          <a:p>
            <a:pPr marL="0" indent="0">
              <a:buNone/>
            </a:pPr>
            <a:r>
              <a:rPr lang="zh-CN" altLang="en-US" dirty="0"/>
              <a:t>某机构举办球票大奖赛。获奖选手有机会赢得若干张球票。主持人拿出 </a:t>
            </a:r>
            <a:r>
              <a:rPr lang="en-US" altLang="zh-CN" dirty="0"/>
              <a:t>N </a:t>
            </a:r>
            <a:r>
              <a:rPr lang="zh-CN" altLang="en-US" dirty="0"/>
              <a:t>张卡片（上面写着 </a:t>
            </a:r>
            <a:r>
              <a:rPr lang="en-US" altLang="zh-CN" dirty="0"/>
              <a:t>1~N </a:t>
            </a:r>
            <a:r>
              <a:rPr lang="zh-CN" altLang="en-US" dirty="0"/>
              <a:t>的数字），打乱顺序，排成一个圆圈。你可以从任意一张卡片开始顺时针数数</a:t>
            </a:r>
            <a:r>
              <a:rPr lang="en-US" altLang="zh-CN" dirty="0"/>
              <a:t>: 1,2,3.....</a:t>
            </a:r>
          </a:p>
          <a:p>
            <a:pPr marL="0" indent="0">
              <a:buNone/>
            </a:pPr>
            <a:r>
              <a:rPr lang="zh-CN" altLang="en-US" dirty="0"/>
              <a:t>如果数到的数字刚好和卡片上的数字相同，则把该卡片收入囊中，从下一个卡片重新数数。直到再无法收获任何卡片，游戏结束。囊中卡片数字的和就是赢得球票的张数。</a:t>
            </a:r>
          </a:p>
          <a:p>
            <a:pPr marL="0" indent="0">
              <a:buNone/>
            </a:pPr>
            <a:r>
              <a:rPr lang="zh-CN" altLang="en-US" dirty="0"/>
              <a:t>比如卡片排列是：</a:t>
            </a:r>
            <a:r>
              <a:rPr lang="en-US" altLang="zh-CN" dirty="0"/>
              <a:t>1 2 3</a:t>
            </a:r>
          </a:p>
          <a:p>
            <a:pPr marL="0" indent="0">
              <a:buNone/>
            </a:pPr>
            <a:r>
              <a:rPr lang="zh-CN" altLang="en-US" dirty="0"/>
              <a:t>我们从</a:t>
            </a:r>
            <a:r>
              <a:rPr lang="en-US" altLang="zh-CN" dirty="0"/>
              <a:t>1</a:t>
            </a:r>
            <a:r>
              <a:rPr lang="zh-CN" altLang="en-US" dirty="0"/>
              <a:t>号卡开始数，就把</a:t>
            </a:r>
            <a:r>
              <a:rPr lang="en-US" altLang="zh-CN" dirty="0"/>
              <a:t>1</a:t>
            </a:r>
            <a:r>
              <a:rPr lang="zh-CN" altLang="en-US" dirty="0"/>
              <a:t>号卡拿走。再从</a:t>
            </a:r>
            <a:r>
              <a:rPr lang="en-US" altLang="zh-CN" dirty="0"/>
              <a:t>2</a:t>
            </a:r>
            <a:r>
              <a:rPr lang="zh-CN" altLang="en-US" dirty="0"/>
              <a:t>号卡开始，但数的数字无法与卡片对上，很快数字越来越大，不可能再拿走卡片了。因此这次我们只赢得了</a:t>
            </a:r>
            <a:r>
              <a:rPr lang="en-US" altLang="zh-CN" dirty="0"/>
              <a:t>1</a:t>
            </a:r>
            <a:r>
              <a:rPr lang="zh-CN" altLang="en-US" dirty="0"/>
              <a:t>张球票。还不算太坏！如果我们开始就傻傻地从</a:t>
            </a:r>
            <a:r>
              <a:rPr lang="en-US" altLang="zh-CN" dirty="0"/>
              <a:t>2</a:t>
            </a:r>
            <a:r>
              <a:rPr lang="zh-CN" altLang="en-US" dirty="0"/>
              <a:t>或</a:t>
            </a:r>
            <a:r>
              <a:rPr lang="en-US" altLang="zh-CN" dirty="0"/>
              <a:t>3</a:t>
            </a:r>
            <a:r>
              <a:rPr lang="zh-CN" altLang="en-US" dirty="0"/>
              <a:t>号卡片数起，那就一张卡片都拿不到了。</a:t>
            </a:r>
          </a:p>
          <a:p>
            <a:pPr marL="0" indent="0">
              <a:buNone/>
            </a:pPr>
            <a:r>
              <a:rPr lang="zh-CN" altLang="en-US" dirty="0"/>
              <a:t>如果运气好，卡片排列是 </a:t>
            </a:r>
            <a:r>
              <a:rPr lang="en-US" altLang="zh-CN" dirty="0"/>
              <a:t>2 1 3</a:t>
            </a:r>
          </a:p>
          <a:p>
            <a:pPr marL="0" indent="0">
              <a:buNone/>
            </a:pPr>
            <a:r>
              <a:rPr lang="zh-CN" altLang="en-US" dirty="0"/>
              <a:t>那我们可以顺利拿到所有的卡片！</a:t>
            </a:r>
          </a:p>
          <a:p>
            <a:pPr marL="0" indent="0">
              <a:buNone/>
            </a:pPr>
            <a:r>
              <a:rPr lang="zh-CN" altLang="en-US" dirty="0"/>
              <a:t>本题的目标就是：已知顺时针卡片序列。随便你从哪里开始数，求最多能赢多少张球票（就是收入囊中的卡片数字之和）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0882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内容提要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蓝桥杯题目区分度</a:t>
            </a:r>
            <a:endParaRPr lang="en-US" altLang="zh-CN" dirty="0"/>
          </a:p>
          <a:p>
            <a:pPr lvl="1"/>
            <a:r>
              <a:rPr lang="zh-CN" altLang="en-US" dirty="0"/>
              <a:t>基础：枚举 </a:t>
            </a:r>
            <a:r>
              <a:rPr lang="en-US" altLang="zh-CN" dirty="0"/>
              <a:t>+</a:t>
            </a:r>
            <a:r>
              <a:rPr lang="zh-CN" altLang="en-US" dirty="0"/>
              <a:t> 搜索 </a:t>
            </a:r>
            <a:r>
              <a:rPr lang="en-US" altLang="zh-CN" dirty="0"/>
              <a:t>+ </a:t>
            </a:r>
            <a:r>
              <a:rPr lang="zh-CN" altLang="en-US" dirty="0"/>
              <a:t>模拟</a:t>
            </a:r>
            <a:endParaRPr lang="en-US" altLang="zh-CN" dirty="0"/>
          </a:p>
          <a:p>
            <a:pPr lvl="1"/>
            <a:r>
              <a:rPr lang="zh-CN" altLang="en-US" dirty="0"/>
              <a:t>提高：常见算法与数据结构</a:t>
            </a:r>
            <a:endParaRPr lang="en-US" altLang="zh-CN" dirty="0"/>
          </a:p>
          <a:p>
            <a:pPr lvl="1"/>
            <a:r>
              <a:rPr lang="zh-CN" altLang="en-US" dirty="0"/>
              <a:t>顶尖：高级算法与数据结构</a:t>
            </a:r>
            <a:endParaRPr lang="en-US" altLang="zh-CN" dirty="0"/>
          </a:p>
          <a:p>
            <a:r>
              <a:rPr lang="zh-CN" altLang="en-US" dirty="0"/>
              <a:t>枚举 </a:t>
            </a:r>
            <a:r>
              <a:rPr lang="en-US" altLang="zh-CN" dirty="0"/>
              <a:t>+</a:t>
            </a:r>
            <a:r>
              <a:rPr lang="zh-CN" altLang="en-US" dirty="0"/>
              <a:t> 搜索</a:t>
            </a:r>
            <a:endParaRPr lang="en-US" altLang="zh-CN" dirty="0"/>
          </a:p>
          <a:p>
            <a:r>
              <a:rPr lang="zh-CN" altLang="en-US" dirty="0"/>
              <a:t>动态规划的几种常见套路</a:t>
            </a:r>
            <a:endParaRPr lang="en-US" altLang="zh-CN" dirty="0"/>
          </a:p>
          <a:p>
            <a:pPr lvl="1"/>
            <a:r>
              <a:rPr lang="zh-CN" altLang="en-US" dirty="0"/>
              <a:t>背包</a:t>
            </a:r>
            <a:endParaRPr lang="en-US" altLang="zh-CN" dirty="0"/>
          </a:p>
          <a:p>
            <a:pPr lvl="1"/>
            <a:r>
              <a:rPr lang="zh-CN" altLang="en-US" dirty="0"/>
              <a:t>树形动态规划</a:t>
            </a:r>
            <a:endParaRPr lang="en-US" altLang="zh-CN" dirty="0"/>
          </a:p>
          <a:p>
            <a:pPr lvl="1"/>
            <a:r>
              <a:rPr lang="zh-CN" altLang="en-US" dirty="0"/>
              <a:t>四边形不等式</a:t>
            </a:r>
            <a:endParaRPr lang="en-US" altLang="zh-CN" dirty="0"/>
          </a:p>
          <a:p>
            <a:pPr lvl="1"/>
            <a:r>
              <a:rPr lang="zh-CN" altLang="en-US" dirty="0"/>
              <a:t>矩阵优化</a:t>
            </a:r>
            <a:endParaRPr lang="en-US" altLang="zh-CN" dirty="0"/>
          </a:p>
          <a:p>
            <a:r>
              <a:rPr lang="zh-CN" altLang="en-US" dirty="0">
                <a:solidFill>
                  <a:schemeClr val="bg2"/>
                </a:solidFill>
              </a:rPr>
              <a:t>树状数组</a:t>
            </a:r>
            <a:endParaRPr lang="en-US" altLang="zh-CN" dirty="0">
              <a:solidFill>
                <a:schemeClr val="bg2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pPr marL="914400" lvl="1" indent="-457200">
              <a:buFont typeface="+mj-lt"/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四平方和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四平方和定理，又称为拉格朗日定理：</a:t>
            </a:r>
          </a:p>
          <a:p>
            <a:pPr marL="0" indent="0">
              <a:buNone/>
            </a:pPr>
            <a:r>
              <a:rPr lang="zh-CN" altLang="en-US" dirty="0"/>
              <a:t>每个正整数都可以表示为至多</a:t>
            </a:r>
            <a:r>
              <a:rPr lang="en-US" altLang="zh-CN" dirty="0"/>
              <a:t>4</a:t>
            </a:r>
            <a:r>
              <a:rPr lang="zh-CN" altLang="en-US" dirty="0"/>
              <a:t>个正整数的平方和。</a:t>
            </a:r>
          </a:p>
          <a:p>
            <a:pPr marL="0" indent="0">
              <a:buNone/>
            </a:pPr>
            <a:r>
              <a:rPr lang="zh-CN" altLang="en-US" dirty="0"/>
              <a:t>如果把</a:t>
            </a:r>
            <a:r>
              <a:rPr lang="en-US" altLang="zh-CN" dirty="0"/>
              <a:t>0</a:t>
            </a:r>
            <a:r>
              <a:rPr lang="zh-CN" altLang="en-US" dirty="0"/>
              <a:t>包括进去，就正好可以表示为</a:t>
            </a:r>
            <a:r>
              <a:rPr lang="en-US" altLang="zh-CN" dirty="0"/>
              <a:t>4</a:t>
            </a:r>
            <a:r>
              <a:rPr lang="zh-CN" altLang="en-US" dirty="0"/>
              <a:t>个数的平方和。比如：</a:t>
            </a:r>
          </a:p>
          <a:p>
            <a:pPr marL="0" indent="0">
              <a:buNone/>
            </a:pPr>
            <a:r>
              <a:rPr lang="en-US" altLang="zh-CN" dirty="0"/>
              <a:t>5 = 0^2 + 0^2 + 1^2 + 2^2</a:t>
            </a:r>
          </a:p>
          <a:p>
            <a:pPr marL="0" indent="0">
              <a:buNone/>
            </a:pPr>
            <a:r>
              <a:rPr lang="en-US" altLang="zh-CN" dirty="0"/>
              <a:t>7 = 1^2 + 1^2 + 1^2 + 2^2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^</a:t>
            </a:r>
            <a:r>
              <a:rPr lang="zh-CN" altLang="en-US" dirty="0"/>
              <a:t>符号表示乘方的意思）</a:t>
            </a:r>
          </a:p>
          <a:p>
            <a:pPr marL="0" indent="0">
              <a:buNone/>
            </a:pPr>
            <a:r>
              <a:rPr lang="zh-CN" altLang="en-US" dirty="0"/>
              <a:t>对于一个给定的正整数，可能存在多种平方和的表示法。</a:t>
            </a:r>
          </a:p>
          <a:p>
            <a:pPr marL="0" indent="0">
              <a:buNone/>
            </a:pPr>
            <a:r>
              <a:rPr lang="zh-CN" altLang="en-US" dirty="0"/>
              <a:t>要求你对</a:t>
            </a:r>
            <a:r>
              <a:rPr lang="en-US" altLang="zh-CN" dirty="0"/>
              <a:t>4</a:t>
            </a:r>
            <a:r>
              <a:rPr lang="zh-CN" altLang="en-US" dirty="0"/>
              <a:t>个数排序：</a:t>
            </a:r>
          </a:p>
          <a:p>
            <a:pPr marL="0" indent="0">
              <a:buNone/>
            </a:pPr>
            <a:r>
              <a:rPr lang="en-US" altLang="zh-CN" dirty="0"/>
              <a:t>0 &lt;= a &lt;= b &lt;= c &lt;= d</a:t>
            </a:r>
          </a:p>
          <a:p>
            <a:pPr marL="0" indent="0">
              <a:buNone/>
            </a:pPr>
            <a:r>
              <a:rPr lang="zh-CN" altLang="en-US" dirty="0"/>
              <a:t>并对所有的可能表示法按 </a:t>
            </a:r>
            <a:r>
              <a:rPr lang="en-US" altLang="zh-CN" dirty="0" err="1"/>
              <a:t>a,b,c,d</a:t>
            </a:r>
            <a:r>
              <a:rPr lang="en-US" altLang="zh-CN" dirty="0"/>
              <a:t> </a:t>
            </a:r>
            <a:r>
              <a:rPr lang="zh-CN" altLang="en-US" dirty="0"/>
              <a:t>为联合主键升序排列，最后输出第一个表示法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程序输入为一个正整数</a:t>
            </a:r>
            <a:r>
              <a:rPr lang="en-US" altLang="zh-CN" dirty="0">
                <a:solidFill>
                  <a:srgbClr val="FF0000"/>
                </a:solidFill>
              </a:rPr>
              <a:t>N (N&lt;5000000)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52322D5-1FA2-4D01-BB85-BC8DACAFE4C6}"/>
              </a:ext>
            </a:extLst>
          </p:cNvPr>
          <p:cNvSpPr txBox="1">
            <a:spLocks/>
          </p:cNvSpPr>
          <p:nvPr/>
        </p:nvSpPr>
        <p:spPr>
          <a:xfrm>
            <a:off x="5750719" y="2126970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1</a:t>
            </a:r>
            <a:r>
              <a:rPr lang="zh-CN" altLang="en-US" dirty="0"/>
              <a:t>：枚举</a:t>
            </a:r>
            <a:r>
              <a:rPr lang="en-US" altLang="zh-CN" dirty="0" err="1"/>
              <a:t>abcd</a:t>
            </a:r>
            <a:r>
              <a:rPr lang="zh-CN" altLang="en-US" dirty="0"/>
              <a:t>，判断</a:t>
            </a:r>
            <a:r>
              <a:rPr lang="en-US" altLang="zh-CN" dirty="0"/>
              <a:t>a^2+b^2+c^2+d^2</a:t>
            </a:r>
            <a:r>
              <a:rPr lang="zh-CN" altLang="en-US" dirty="0"/>
              <a:t>是否等于</a:t>
            </a:r>
            <a:r>
              <a:rPr lang="en-US" altLang="zh-CN" dirty="0"/>
              <a:t>N</a:t>
            </a:r>
          </a:p>
          <a:p>
            <a:pPr marL="0" indent="0">
              <a:buNone/>
            </a:pPr>
            <a:r>
              <a:rPr lang="zh-CN" altLang="en-US" dirty="0"/>
              <a:t>分析规模：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0 ~ sqrt(5000000 / 4)</a:t>
            </a:r>
          </a:p>
          <a:p>
            <a:pPr marL="0" indent="0">
              <a:buNone/>
            </a:pPr>
            <a:r>
              <a:rPr lang="en-US" altLang="zh-CN" dirty="0"/>
              <a:t>b</a:t>
            </a:r>
            <a:r>
              <a:rPr lang="zh-CN" altLang="en-US" dirty="0"/>
              <a:t>：</a:t>
            </a:r>
            <a:r>
              <a:rPr lang="en-US" altLang="zh-CN" dirty="0"/>
              <a:t>0 ~ sqrt(5000000 / 3)</a:t>
            </a:r>
          </a:p>
          <a:p>
            <a:pPr marL="0" indent="0">
              <a:buNone/>
            </a:pPr>
            <a:r>
              <a:rPr lang="en-US" altLang="zh-CN" dirty="0"/>
              <a:t>c</a:t>
            </a:r>
            <a:r>
              <a:rPr lang="zh-CN" altLang="en-US" dirty="0"/>
              <a:t>：</a:t>
            </a:r>
            <a:r>
              <a:rPr lang="en-US" altLang="zh-CN" dirty="0"/>
              <a:t>0 ~ sqrt(5000000 / 2)</a:t>
            </a:r>
          </a:p>
          <a:p>
            <a:pPr marL="0" indent="0">
              <a:buNone/>
            </a:pPr>
            <a:r>
              <a:rPr lang="en-US" altLang="zh-CN" dirty="0"/>
              <a:t>d : 0 ~ sqrt(5000000)</a:t>
            </a:r>
          </a:p>
          <a:p>
            <a:pPr marL="0" indent="0">
              <a:buNone/>
            </a:pPr>
            <a:r>
              <a:rPr lang="en-US" altLang="zh-CN" dirty="0" err="1"/>
              <a:t>abcd</a:t>
            </a:r>
            <a:r>
              <a:rPr lang="zh-CN" altLang="en-US" dirty="0"/>
              <a:t>枚举的范围大约都是</a:t>
            </a:r>
            <a:r>
              <a:rPr lang="en-US" altLang="zh-CN" dirty="0"/>
              <a:t>1000~2000</a:t>
            </a:r>
          </a:p>
          <a:p>
            <a:pPr marL="0" indent="0">
              <a:buNone/>
            </a:pPr>
            <a:r>
              <a:rPr lang="zh-CN" altLang="en-US" dirty="0"/>
              <a:t>总枚举量</a:t>
            </a:r>
            <a:r>
              <a:rPr lang="en-US" altLang="zh-CN" dirty="0"/>
              <a:t> 10^12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还记得我们的经验吗？ </a:t>
            </a:r>
            <a:r>
              <a:rPr lang="en-US" altLang="zh-CN" dirty="0"/>
              <a:t>1</a:t>
            </a:r>
            <a:r>
              <a:rPr lang="zh-CN" altLang="en-US" dirty="0"/>
              <a:t>秒 </a:t>
            </a:r>
            <a:r>
              <a:rPr lang="en-US" altLang="zh-CN" dirty="0"/>
              <a:t>= 10^8</a:t>
            </a:r>
          </a:p>
        </p:txBody>
      </p:sp>
    </p:spTree>
    <p:extLst>
      <p:ext uri="{BB962C8B-B14F-4D97-AF65-F5344CB8AC3E}">
        <p14:creationId xmlns:p14="http://schemas.microsoft.com/office/powerpoint/2010/main" val="57430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四平方和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四平方和定理，又称为拉格朗日定理：</a:t>
            </a:r>
          </a:p>
          <a:p>
            <a:pPr marL="0" indent="0">
              <a:buNone/>
            </a:pPr>
            <a:r>
              <a:rPr lang="zh-CN" altLang="en-US" dirty="0"/>
              <a:t>每个正整数都可以表示为至多</a:t>
            </a:r>
            <a:r>
              <a:rPr lang="en-US" altLang="zh-CN" dirty="0"/>
              <a:t>4</a:t>
            </a:r>
            <a:r>
              <a:rPr lang="zh-CN" altLang="en-US" dirty="0"/>
              <a:t>个正整数的平方和。</a:t>
            </a:r>
          </a:p>
          <a:p>
            <a:pPr marL="0" indent="0">
              <a:buNone/>
            </a:pPr>
            <a:r>
              <a:rPr lang="zh-CN" altLang="en-US" dirty="0"/>
              <a:t>如果把</a:t>
            </a:r>
            <a:r>
              <a:rPr lang="en-US" altLang="zh-CN" dirty="0"/>
              <a:t>0</a:t>
            </a:r>
            <a:r>
              <a:rPr lang="zh-CN" altLang="en-US" dirty="0"/>
              <a:t>包括进去，就正好可以表示为</a:t>
            </a:r>
            <a:r>
              <a:rPr lang="en-US" altLang="zh-CN" dirty="0"/>
              <a:t>4</a:t>
            </a:r>
            <a:r>
              <a:rPr lang="zh-CN" altLang="en-US" dirty="0"/>
              <a:t>个数的平方和。比如：</a:t>
            </a:r>
          </a:p>
          <a:p>
            <a:pPr marL="0" indent="0">
              <a:buNone/>
            </a:pPr>
            <a:r>
              <a:rPr lang="en-US" altLang="zh-CN" dirty="0"/>
              <a:t>5 = 0^2 + 0^2 + 1^2 + 2^2</a:t>
            </a:r>
          </a:p>
          <a:p>
            <a:pPr marL="0" indent="0">
              <a:buNone/>
            </a:pPr>
            <a:r>
              <a:rPr lang="en-US" altLang="zh-CN" dirty="0"/>
              <a:t>7 = 1^2 + 1^2 + 1^2 + 2^2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^</a:t>
            </a:r>
            <a:r>
              <a:rPr lang="zh-CN" altLang="en-US" dirty="0"/>
              <a:t>符号表示乘方的意思）</a:t>
            </a:r>
          </a:p>
          <a:p>
            <a:pPr marL="0" indent="0">
              <a:buNone/>
            </a:pPr>
            <a:r>
              <a:rPr lang="zh-CN" altLang="en-US" dirty="0"/>
              <a:t>对于一个给定的正整数，可能存在多种平方和的表示法。</a:t>
            </a:r>
          </a:p>
          <a:p>
            <a:pPr marL="0" indent="0">
              <a:buNone/>
            </a:pPr>
            <a:r>
              <a:rPr lang="zh-CN" altLang="en-US" dirty="0"/>
              <a:t>要求你对</a:t>
            </a:r>
            <a:r>
              <a:rPr lang="en-US" altLang="zh-CN" dirty="0"/>
              <a:t>4</a:t>
            </a:r>
            <a:r>
              <a:rPr lang="zh-CN" altLang="en-US" dirty="0"/>
              <a:t>个数排序：</a:t>
            </a:r>
          </a:p>
          <a:p>
            <a:pPr marL="0" indent="0">
              <a:buNone/>
            </a:pPr>
            <a:r>
              <a:rPr lang="en-US" altLang="zh-CN" dirty="0"/>
              <a:t>0 &lt;= a &lt;= b &lt;= c &lt;= d</a:t>
            </a:r>
          </a:p>
          <a:p>
            <a:pPr marL="0" indent="0">
              <a:buNone/>
            </a:pPr>
            <a:r>
              <a:rPr lang="zh-CN" altLang="en-US" dirty="0"/>
              <a:t>并对所有的可能表示法按 </a:t>
            </a:r>
            <a:r>
              <a:rPr lang="en-US" altLang="zh-CN" dirty="0" err="1"/>
              <a:t>a,b,c,d</a:t>
            </a:r>
            <a:r>
              <a:rPr lang="en-US" altLang="zh-CN" dirty="0"/>
              <a:t> </a:t>
            </a:r>
            <a:r>
              <a:rPr lang="zh-CN" altLang="en-US" dirty="0"/>
              <a:t>为联合主键升序排列，最后输出第一个表示法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程序输入为一个正整数</a:t>
            </a:r>
            <a:r>
              <a:rPr lang="en-US" altLang="zh-CN" dirty="0"/>
              <a:t>N (N&lt;5000000)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52322D5-1FA2-4D01-BB85-BC8DACAFE4C6}"/>
              </a:ext>
            </a:extLst>
          </p:cNvPr>
          <p:cNvSpPr txBox="1">
            <a:spLocks/>
          </p:cNvSpPr>
          <p:nvPr/>
        </p:nvSpPr>
        <p:spPr>
          <a:xfrm>
            <a:off x="5750719" y="2126970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优化套路一：减少枚举变量，以计算代枚举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：枚举</a:t>
            </a:r>
            <a:r>
              <a:rPr lang="en-US" altLang="zh-CN" dirty="0" err="1"/>
              <a:t>abc</a:t>
            </a:r>
            <a:r>
              <a:rPr lang="zh-CN" altLang="en-US" dirty="0"/>
              <a:t>，判断</a:t>
            </a:r>
            <a:r>
              <a:rPr lang="en-US" altLang="zh-CN" dirty="0"/>
              <a:t>N-a^2-b^2-c^2</a:t>
            </a:r>
            <a:r>
              <a:rPr lang="zh-CN" altLang="en-US" dirty="0"/>
              <a:t>是不是完全平方数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分析规模：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0 ~ sqrt(5000000 / 4)</a:t>
            </a:r>
          </a:p>
          <a:p>
            <a:pPr marL="0" indent="0">
              <a:buNone/>
            </a:pPr>
            <a:r>
              <a:rPr lang="en-US" altLang="zh-CN" dirty="0"/>
              <a:t>b</a:t>
            </a:r>
            <a:r>
              <a:rPr lang="zh-CN" altLang="en-US" dirty="0"/>
              <a:t>：</a:t>
            </a:r>
            <a:r>
              <a:rPr lang="en-US" altLang="zh-CN" dirty="0"/>
              <a:t>0 ~ sqrt(5000000 / 3)</a:t>
            </a:r>
          </a:p>
          <a:p>
            <a:pPr marL="0" indent="0">
              <a:buNone/>
            </a:pPr>
            <a:r>
              <a:rPr lang="en-US" altLang="zh-CN" dirty="0"/>
              <a:t>c</a:t>
            </a:r>
            <a:r>
              <a:rPr lang="zh-CN" altLang="en-US" dirty="0"/>
              <a:t>：</a:t>
            </a:r>
            <a:r>
              <a:rPr lang="en-US" altLang="zh-CN" dirty="0"/>
              <a:t>0 ~ sqrt(5000000 / 2)</a:t>
            </a:r>
          </a:p>
          <a:p>
            <a:pPr marL="0" indent="0">
              <a:buNone/>
            </a:pPr>
            <a:r>
              <a:rPr lang="zh-CN" altLang="en-US" dirty="0"/>
              <a:t>总枚举量</a:t>
            </a:r>
            <a:r>
              <a:rPr lang="en-US" altLang="zh-CN" dirty="0"/>
              <a:t> 10^9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还是会超时！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4745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四平方和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四平方和定理，又称为拉格朗日定理：</a:t>
            </a:r>
          </a:p>
          <a:p>
            <a:pPr marL="0" indent="0">
              <a:buNone/>
            </a:pPr>
            <a:r>
              <a:rPr lang="zh-CN" altLang="en-US" dirty="0"/>
              <a:t>每个正整数都可以表示为至多</a:t>
            </a:r>
            <a:r>
              <a:rPr lang="en-US" altLang="zh-CN" dirty="0"/>
              <a:t>4</a:t>
            </a:r>
            <a:r>
              <a:rPr lang="zh-CN" altLang="en-US" dirty="0"/>
              <a:t>个正整数的平方和。</a:t>
            </a:r>
          </a:p>
          <a:p>
            <a:pPr marL="0" indent="0">
              <a:buNone/>
            </a:pPr>
            <a:r>
              <a:rPr lang="zh-CN" altLang="en-US" dirty="0"/>
              <a:t>如果把</a:t>
            </a:r>
            <a:r>
              <a:rPr lang="en-US" altLang="zh-CN" dirty="0"/>
              <a:t>0</a:t>
            </a:r>
            <a:r>
              <a:rPr lang="zh-CN" altLang="en-US" dirty="0"/>
              <a:t>包括进去，就正好可以表示为</a:t>
            </a:r>
            <a:r>
              <a:rPr lang="en-US" altLang="zh-CN" dirty="0"/>
              <a:t>4</a:t>
            </a:r>
            <a:r>
              <a:rPr lang="zh-CN" altLang="en-US" dirty="0"/>
              <a:t>个数的平方和。比如：</a:t>
            </a:r>
          </a:p>
          <a:p>
            <a:pPr marL="0" indent="0">
              <a:buNone/>
            </a:pPr>
            <a:r>
              <a:rPr lang="en-US" altLang="zh-CN" dirty="0"/>
              <a:t>5 = 0^2 + 0^2 + 1^2 + 2^2</a:t>
            </a:r>
          </a:p>
          <a:p>
            <a:pPr marL="0" indent="0">
              <a:buNone/>
            </a:pPr>
            <a:r>
              <a:rPr lang="en-US" altLang="zh-CN" dirty="0"/>
              <a:t>7 = 1^2 + 1^2 + 1^2 + 2^2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^</a:t>
            </a:r>
            <a:r>
              <a:rPr lang="zh-CN" altLang="en-US" dirty="0"/>
              <a:t>符号表示乘方的意思）</a:t>
            </a:r>
          </a:p>
          <a:p>
            <a:pPr marL="0" indent="0">
              <a:buNone/>
            </a:pPr>
            <a:r>
              <a:rPr lang="zh-CN" altLang="en-US" dirty="0"/>
              <a:t>对于一个给定的正整数，可能存在多种平方和的表示法。</a:t>
            </a:r>
          </a:p>
          <a:p>
            <a:pPr marL="0" indent="0">
              <a:buNone/>
            </a:pPr>
            <a:r>
              <a:rPr lang="zh-CN" altLang="en-US" dirty="0"/>
              <a:t>要求你对</a:t>
            </a:r>
            <a:r>
              <a:rPr lang="en-US" altLang="zh-CN" dirty="0"/>
              <a:t>4</a:t>
            </a:r>
            <a:r>
              <a:rPr lang="zh-CN" altLang="en-US" dirty="0"/>
              <a:t>个数排序：</a:t>
            </a:r>
          </a:p>
          <a:p>
            <a:pPr marL="0" indent="0">
              <a:buNone/>
            </a:pPr>
            <a:r>
              <a:rPr lang="en-US" altLang="zh-CN" dirty="0"/>
              <a:t>0 &lt;= a &lt;= b &lt;= c &lt;= d</a:t>
            </a:r>
          </a:p>
          <a:p>
            <a:pPr marL="0" indent="0">
              <a:buNone/>
            </a:pPr>
            <a:r>
              <a:rPr lang="zh-CN" altLang="en-US" dirty="0"/>
              <a:t>并对所有的可能表示法按 </a:t>
            </a:r>
            <a:r>
              <a:rPr lang="en-US" altLang="zh-CN" dirty="0" err="1"/>
              <a:t>a,b,c,d</a:t>
            </a:r>
            <a:r>
              <a:rPr lang="en-US" altLang="zh-CN" dirty="0"/>
              <a:t> </a:t>
            </a:r>
            <a:r>
              <a:rPr lang="zh-CN" altLang="en-US" dirty="0"/>
              <a:t>为联合主键升序排列，最后输出第一个表示法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程序输入为一个正整数</a:t>
            </a:r>
            <a:r>
              <a:rPr lang="en-US" altLang="zh-CN" dirty="0"/>
              <a:t>N (N&lt;5000000)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52322D5-1FA2-4D01-BB85-BC8DACAFE4C6}"/>
              </a:ext>
            </a:extLst>
          </p:cNvPr>
          <p:cNvSpPr txBox="1">
            <a:spLocks/>
          </p:cNvSpPr>
          <p:nvPr/>
        </p:nvSpPr>
        <p:spPr>
          <a:xfrm>
            <a:off x="5750719" y="2126970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问题：能不能只枚举</a:t>
            </a:r>
            <a:r>
              <a:rPr lang="en-US" altLang="zh-CN" dirty="0">
                <a:solidFill>
                  <a:srgbClr val="FF0000"/>
                </a:solidFill>
              </a:rPr>
              <a:t>ab</a:t>
            </a:r>
            <a:r>
              <a:rPr lang="zh-CN" altLang="en-US" dirty="0">
                <a:solidFill>
                  <a:srgbClr val="FF0000"/>
                </a:solidFill>
              </a:rPr>
              <a:t>？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分析：只枚举</a:t>
            </a:r>
            <a:r>
              <a:rPr lang="en-US" altLang="zh-CN" dirty="0"/>
              <a:t>ab</a:t>
            </a:r>
            <a:r>
              <a:rPr lang="zh-CN" altLang="en-US" dirty="0"/>
              <a:t>，那么余下</a:t>
            </a:r>
            <a:r>
              <a:rPr lang="en-US" altLang="zh-CN" dirty="0"/>
              <a:t>R=N-a^2-b^2</a:t>
            </a:r>
          </a:p>
          <a:p>
            <a:pPr marL="0" indent="0">
              <a:buNone/>
            </a:pPr>
            <a:r>
              <a:rPr lang="zh-CN" altLang="en-US" dirty="0"/>
              <a:t>能否快速求出</a:t>
            </a:r>
            <a:r>
              <a:rPr lang="en-US" altLang="zh-CN" dirty="0"/>
              <a:t>c^2+d^2=R</a:t>
            </a:r>
            <a:r>
              <a:rPr lang="zh-CN" altLang="en-US" dirty="0"/>
              <a:t>的解？（或者快速判断出无解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zh-CN" altLang="en-US" dirty="0"/>
              <a:t>例如：</a:t>
            </a:r>
            <a:r>
              <a:rPr lang="en-US" altLang="zh-CN" dirty="0"/>
              <a:t>N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5,</a:t>
            </a:r>
            <a:r>
              <a:rPr lang="zh-CN" altLang="en-US" dirty="0"/>
              <a:t> 当前枚举</a:t>
            </a:r>
            <a:r>
              <a:rPr lang="en-US" altLang="zh-CN" dirty="0"/>
              <a:t>a=b=0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c^2+d^2 = 5</a:t>
            </a:r>
            <a:r>
              <a:rPr lang="zh-CN" altLang="en-US" dirty="0"/>
              <a:t>，能不能快速求出解</a:t>
            </a:r>
            <a:r>
              <a:rPr lang="en-US" altLang="zh-CN" dirty="0"/>
              <a:t>c=1, d=2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5618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空间换时间的利器：哈希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查找一个东西存不存在</a:t>
            </a:r>
            <a:r>
              <a:rPr lang="zh-CN" altLang="en-US" dirty="0"/>
              <a:t>是我们经常遇到的一个基本问题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哈希</a:t>
            </a:r>
            <a:r>
              <a:rPr lang="en-US" altLang="zh-CN" dirty="0"/>
              <a:t>(hash)</a:t>
            </a:r>
            <a:r>
              <a:rPr lang="zh-CN" altLang="en-US" dirty="0"/>
              <a:t>：把将来需要查找的值预先保存起来，减少查找时间。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基本问题：给一个数组</a:t>
            </a:r>
            <a:r>
              <a:rPr lang="en-US" altLang="zh-CN" dirty="0"/>
              <a:t>[1, 3, 13, 4, 5, 27 … ]</a:t>
            </a:r>
          </a:p>
          <a:p>
            <a:pPr marL="0" indent="0">
              <a:buNone/>
            </a:pPr>
            <a:r>
              <a:rPr lang="zh-CN" altLang="en-US" dirty="0"/>
              <a:t>询问某个值</a:t>
            </a:r>
            <a:r>
              <a:rPr lang="en-US" altLang="zh-CN" dirty="0"/>
              <a:t>V</a:t>
            </a:r>
            <a:r>
              <a:rPr lang="zh-CN" altLang="en-US" dirty="0"/>
              <a:t>是否在数组里</a:t>
            </a:r>
            <a:r>
              <a:rPr lang="en-US" altLang="zh-CN" dirty="0"/>
              <a:t>(</a:t>
            </a:r>
            <a:r>
              <a:rPr lang="zh-CN" altLang="en-US" dirty="0"/>
              <a:t>在数组哪个位置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zh-CN" altLang="en-US" dirty="0"/>
              <a:t>遍历数组、枚举：</a:t>
            </a:r>
            <a:r>
              <a:rPr lang="en-US" altLang="zh-CN" dirty="0"/>
              <a:t>O(N)</a:t>
            </a:r>
          </a:p>
          <a:p>
            <a:pPr marL="0" indent="0">
              <a:buNone/>
            </a:pPr>
            <a:r>
              <a:rPr lang="zh-CN" altLang="en-US" dirty="0"/>
              <a:t>哈希：</a:t>
            </a:r>
            <a:r>
              <a:rPr lang="en-US" altLang="zh-CN" dirty="0"/>
              <a:t>O(N)</a:t>
            </a:r>
            <a:r>
              <a:rPr lang="zh-CN" altLang="en-US" dirty="0"/>
              <a:t>预处理，</a:t>
            </a:r>
            <a:r>
              <a:rPr lang="en-US" altLang="zh-CN" dirty="0"/>
              <a:t>O(1)</a:t>
            </a:r>
            <a:r>
              <a:rPr lang="zh-CN" altLang="en-US" dirty="0"/>
              <a:t>查询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实现方法：数组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my_hash</a:t>
            </a:r>
            <a:r>
              <a:rPr lang="en-US" altLang="zh-CN" dirty="0"/>
              <a:t>[</a:t>
            </a:r>
            <a:r>
              <a:rPr lang="zh-CN" altLang="en-US" dirty="0"/>
              <a:t>值域</a:t>
            </a:r>
            <a:r>
              <a:rPr lang="en-US" altLang="zh-CN" dirty="0"/>
              <a:t>])</a:t>
            </a:r>
            <a:r>
              <a:rPr lang="zh-CN" altLang="en-US" dirty="0"/>
              <a:t>、</a:t>
            </a:r>
            <a:r>
              <a:rPr lang="en-US" altLang="zh-CN" dirty="0"/>
              <a:t>set(</a:t>
            </a:r>
            <a:r>
              <a:rPr lang="en-US" altLang="zh-CN" dirty="0" err="1"/>
              <a:t>TreeSet</a:t>
            </a:r>
            <a:r>
              <a:rPr lang="en-US" altLang="zh-CN" dirty="0"/>
              <a:t>)</a:t>
            </a:r>
            <a:r>
              <a:rPr lang="zh-CN" altLang="en-US" dirty="0"/>
              <a:t>、</a:t>
            </a:r>
            <a:r>
              <a:rPr lang="en-US" altLang="zh-CN" dirty="0"/>
              <a:t>map(</a:t>
            </a:r>
            <a:r>
              <a:rPr lang="en-US" altLang="zh-CN" dirty="0" err="1"/>
              <a:t>TreeMap</a:t>
            </a:r>
            <a:r>
              <a:rPr lang="en-US" altLang="zh-CN" dirty="0"/>
              <a:t>)</a:t>
            </a:r>
            <a:r>
              <a:rPr lang="zh-CN" altLang="en-US" dirty="0"/>
              <a:t>、</a:t>
            </a:r>
            <a:r>
              <a:rPr lang="en-US" altLang="zh-CN" dirty="0" err="1"/>
              <a:t>unordered_set</a:t>
            </a:r>
            <a:r>
              <a:rPr lang="en-US" altLang="zh-CN" dirty="0"/>
              <a:t>(</a:t>
            </a:r>
            <a:r>
              <a:rPr lang="en-US" altLang="zh-CN" dirty="0" err="1"/>
              <a:t>HashSet</a:t>
            </a:r>
            <a:r>
              <a:rPr lang="en-US" altLang="zh-CN" dirty="0"/>
              <a:t>)</a:t>
            </a:r>
            <a:r>
              <a:rPr lang="zh-CN" altLang="en-US" dirty="0"/>
              <a:t>、</a:t>
            </a:r>
            <a:r>
              <a:rPr lang="en-US" altLang="zh-CN" dirty="0" err="1"/>
              <a:t>unordered_map</a:t>
            </a:r>
            <a:r>
              <a:rPr lang="en-US" altLang="zh-CN" dirty="0"/>
              <a:t>(</a:t>
            </a:r>
            <a:r>
              <a:rPr lang="en-US" altLang="zh-CN" dirty="0" err="1"/>
              <a:t>HashMap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3782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四平方和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四平方和定理，又称为拉格朗日定理：</a:t>
            </a:r>
          </a:p>
          <a:p>
            <a:pPr marL="0" indent="0">
              <a:buNone/>
            </a:pPr>
            <a:r>
              <a:rPr lang="zh-CN" altLang="en-US" dirty="0"/>
              <a:t>每个正整数都可以表示为至多</a:t>
            </a:r>
            <a:r>
              <a:rPr lang="en-US" altLang="zh-CN" dirty="0"/>
              <a:t>4</a:t>
            </a:r>
            <a:r>
              <a:rPr lang="zh-CN" altLang="en-US" dirty="0"/>
              <a:t>个正整数的平方和。</a:t>
            </a:r>
          </a:p>
          <a:p>
            <a:pPr marL="0" indent="0">
              <a:buNone/>
            </a:pPr>
            <a:r>
              <a:rPr lang="zh-CN" altLang="en-US" dirty="0"/>
              <a:t>如果把</a:t>
            </a:r>
            <a:r>
              <a:rPr lang="en-US" altLang="zh-CN" dirty="0"/>
              <a:t>0</a:t>
            </a:r>
            <a:r>
              <a:rPr lang="zh-CN" altLang="en-US" dirty="0"/>
              <a:t>包括进去，就正好可以表示为</a:t>
            </a:r>
            <a:r>
              <a:rPr lang="en-US" altLang="zh-CN" dirty="0"/>
              <a:t>4</a:t>
            </a:r>
            <a:r>
              <a:rPr lang="zh-CN" altLang="en-US" dirty="0"/>
              <a:t>个数的平方和。比如：</a:t>
            </a:r>
          </a:p>
          <a:p>
            <a:pPr marL="0" indent="0">
              <a:buNone/>
            </a:pPr>
            <a:r>
              <a:rPr lang="en-US" altLang="zh-CN" dirty="0"/>
              <a:t>5 = 0^2 + 0^2 + 1^2 + 2^2</a:t>
            </a:r>
          </a:p>
          <a:p>
            <a:pPr marL="0" indent="0">
              <a:buNone/>
            </a:pPr>
            <a:r>
              <a:rPr lang="en-US" altLang="zh-CN" dirty="0"/>
              <a:t>7 = 1^2 + 1^2 + 1^2 + 2^2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^</a:t>
            </a:r>
            <a:r>
              <a:rPr lang="zh-CN" altLang="en-US" dirty="0"/>
              <a:t>符号表示乘方的意思）</a:t>
            </a:r>
          </a:p>
          <a:p>
            <a:pPr marL="0" indent="0">
              <a:buNone/>
            </a:pPr>
            <a:r>
              <a:rPr lang="zh-CN" altLang="en-US" dirty="0"/>
              <a:t>对于一个给定的正整数，可能存在多种平方和的表示法。</a:t>
            </a:r>
          </a:p>
          <a:p>
            <a:pPr marL="0" indent="0">
              <a:buNone/>
            </a:pPr>
            <a:r>
              <a:rPr lang="zh-CN" altLang="en-US" dirty="0"/>
              <a:t>要求你对</a:t>
            </a:r>
            <a:r>
              <a:rPr lang="en-US" altLang="zh-CN" dirty="0"/>
              <a:t>4</a:t>
            </a:r>
            <a:r>
              <a:rPr lang="zh-CN" altLang="en-US" dirty="0"/>
              <a:t>个数排序：</a:t>
            </a:r>
          </a:p>
          <a:p>
            <a:pPr marL="0" indent="0">
              <a:buNone/>
            </a:pPr>
            <a:r>
              <a:rPr lang="en-US" altLang="zh-CN" dirty="0"/>
              <a:t>0 &lt;= a &lt;= b &lt;= c &lt;= d</a:t>
            </a:r>
          </a:p>
          <a:p>
            <a:pPr marL="0" indent="0">
              <a:buNone/>
            </a:pPr>
            <a:r>
              <a:rPr lang="zh-CN" altLang="en-US" dirty="0"/>
              <a:t>并对所有的可能表示法按 </a:t>
            </a:r>
            <a:r>
              <a:rPr lang="en-US" altLang="zh-CN" dirty="0" err="1"/>
              <a:t>a,b,c,d</a:t>
            </a:r>
            <a:r>
              <a:rPr lang="en-US" altLang="zh-CN" dirty="0"/>
              <a:t> </a:t>
            </a:r>
            <a:r>
              <a:rPr lang="zh-CN" altLang="en-US" dirty="0"/>
              <a:t>为联合主键升序排列，最后输出第一个表示法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程序输入为一个正整数</a:t>
            </a:r>
            <a:r>
              <a:rPr lang="en-US" altLang="zh-CN" dirty="0"/>
              <a:t>N (N&lt;5000000)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52322D5-1FA2-4D01-BB85-BC8DACAFE4C6}"/>
              </a:ext>
            </a:extLst>
          </p:cNvPr>
          <p:cNvSpPr txBox="1">
            <a:spLocks/>
          </p:cNvSpPr>
          <p:nvPr/>
        </p:nvSpPr>
        <p:spPr>
          <a:xfrm>
            <a:off x="5750719" y="2126970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优化套路二：用哈希预处理出</a:t>
            </a:r>
            <a:r>
              <a:rPr lang="en-US" altLang="zh-CN" dirty="0">
                <a:solidFill>
                  <a:srgbClr val="FF0000"/>
                </a:solidFill>
              </a:rPr>
              <a:t>&lt;c, d&gt;</a:t>
            </a:r>
            <a:r>
              <a:rPr lang="zh-CN" altLang="en-US" dirty="0">
                <a:solidFill>
                  <a:srgbClr val="FF0000"/>
                </a:solidFill>
              </a:rPr>
              <a:t>的可行解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：先预处理出</a:t>
            </a:r>
            <a:r>
              <a:rPr lang="en-US" altLang="zh-CN" dirty="0"/>
              <a:t>c^2+d^2=R</a:t>
            </a:r>
            <a:r>
              <a:rPr lang="zh-CN" altLang="en-US" dirty="0"/>
              <a:t>的可行解，保存在哈希表里。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枚举</a:t>
            </a:r>
            <a:r>
              <a:rPr lang="en-US" altLang="zh-CN" dirty="0"/>
              <a:t>ab</a:t>
            </a:r>
            <a:r>
              <a:rPr lang="zh-CN" altLang="en-US" dirty="0"/>
              <a:t>，通过查表判断无解或者有解。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892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四平方和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45782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四平方和定理，又称为拉格朗日定理：</a:t>
            </a:r>
          </a:p>
          <a:p>
            <a:pPr marL="0" indent="0">
              <a:buNone/>
            </a:pPr>
            <a:r>
              <a:rPr lang="zh-CN" altLang="en-US" dirty="0"/>
              <a:t>每个正整数都可以表示为至多</a:t>
            </a:r>
            <a:r>
              <a:rPr lang="en-US" altLang="zh-CN" dirty="0"/>
              <a:t>4</a:t>
            </a:r>
            <a:r>
              <a:rPr lang="zh-CN" altLang="en-US" dirty="0"/>
              <a:t>个正整数的平方和。</a:t>
            </a:r>
          </a:p>
          <a:p>
            <a:pPr marL="0" indent="0">
              <a:buNone/>
            </a:pPr>
            <a:r>
              <a:rPr lang="zh-CN" altLang="en-US" dirty="0"/>
              <a:t>如果把</a:t>
            </a:r>
            <a:r>
              <a:rPr lang="en-US" altLang="zh-CN" dirty="0"/>
              <a:t>0</a:t>
            </a:r>
            <a:r>
              <a:rPr lang="zh-CN" altLang="en-US" dirty="0"/>
              <a:t>包括进去，就正好可以表示为</a:t>
            </a:r>
            <a:r>
              <a:rPr lang="en-US" altLang="zh-CN" dirty="0"/>
              <a:t>4</a:t>
            </a:r>
            <a:r>
              <a:rPr lang="zh-CN" altLang="en-US" dirty="0"/>
              <a:t>个数的平方和。比如：</a:t>
            </a:r>
          </a:p>
          <a:p>
            <a:pPr marL="0" indent="0">
              <a:buNone/>
            </a:pPr>
            <a:r>
              <a:rPr lang="en-US" altLang="zh-CN" dirty="0"/>
              <a:t>5 = 0^2 + 0^2 + 1^2 + 2^2</a:t>
            </a:r>
          </a:p>
          <a:p>
            <a:pPr marL="0" indent="0">
              <a:buNone/>
            </a:pPr>
            <a:r>
              <a:rPr lang="en-US" altLang="zh-CN" dirty="0"/>
              <a:t>7 = 1^2 + 1^2 + 1^2 + 2^2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^</a:t>
            </a:r>
            <a:r>
              <a:rPr lang="zh-CN" altLang="en-US" dirty="0"/>
              <a:t>符号表示乘方的意思）</a:t>
            </a:r>
          </a:p>
          <a:p>
            <a:pPr marL="0" indent="0">
              <a:buNone/>
            </a:pPr>
            <a:r>
              <a:rPr lang="zh-CN" altLang="en-US" dirty="0"/>
              <a:t>对于一个给定的正整数，可能存在多种平方和的表示法。</a:t>
            </a:r>
          </a:p>
          <a:p>
            <a:pPr marL="0" indent="0">
              <a:buNone/>
            </a:pPr>
            <a:r>
              <a:rPr lang="zh-CN" altLang="en-US" dirty="0"/>
              <a:t>要求你对</a:t>
            </a:r>
            <a:r>
              <a:rPr lang="en-US" altLang="zh-CN" dirty="0"/>
              <a:t>4</a:t>
            </a:r>
            <a:r>
              <a:rPr lang="zh-CN" altLang="en-US" dirty="0"/>
              <a:t>个数排序：</a:t>
            </a:r>
          </a:p>
          <a:p>
            <a:pPr marL="0" indent="0">
              <a:buNone/>
            </a:pPr>
            <a:r>
              <a:rPr lang="en-US" altLang="zh-CN" dirty="0"/>
              <a:t>0 &lt;= a &lt;= b &lt;= c &lt;= d</a:t>
            </a:r>
          </a:p>
          <a:p>
            <a:pPr marL="0" indent="0">
              <a:buNone/>
            </a:pPr>
            <a:r>
              <a:rPr lang="zh-CN" altLang="en-US" dirty="0"/>
              <a:t>并对所有的可能表示法按 </a:t>
            </a:r>
            <a:r>
              <a:rPr lang="en-US" altLang="zh-CN" dirty="0" err="1"/>
              <a:t>a,b,c,d</a:t>
            </a:r>
            <a:r>
              <a:rPr lang="en-US" altLang="zh-CN" dirty="0"/>
              <a:t> </a:t>
            </a:r>
            <a:r>
              <a:rPr lang="zh-CN" altLang="en-US" dirty="0"/>
              <a:t>为联合主键升序排列，最后输出第一个表示法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程序输入为一个正整数</a:t>
            </a:r>
            <a:r>
              <a:rPr lang="en-US" altLang="zh-CN" dirty="0"/>
              <a:t>N (N&lt;5000000)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452322D5-1FA2-4D01-BB85-BC8DACAFE4C6}"/>
              </a:ext>
            </a:extLst>
          </p:cNvPr>
          <p:cNvSpPr txBox="1">
            <a:spLocks/>
          </p:cNvSpPr>
          <p:nvPr/>
        </p:nvSpPr>
        <p:spPr>
          <a:xfrm>
            <a:off x="5750719" y="1828456"/>
            <a:ext cx="6148387" cy="497239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 err="1"/>
              <a:t>int</a:t>
            </a:r>
            <a:r>
              <a:rPr lang="en-US" altLang="zh-CN" dirty="0"/>
              <a:t>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 err="1"/>
              <a:t>unordered_map</a:t>
            </a:r>
            <a:r>
              <a:rPr lang="en-US" altLang="zh-CN" dirty="0"/>
              <a:t>&lt;</a:t>
            </a:r>
            <a:r>
              <a:rPr lang="en-US" altLang="zh-CN" dirty="0" err="1"/>
              <a:t>int</a:t>
            </a:r>
            <a:r>
              <a:rPr lang="en-US" altLang="zh-CN" dirty="0"/>
              <a:t>, </a:t>
            </a:r>
            <a:r>
              <a:rPr lang="en-US" altLang="zh-CN" dirty="0" err="1"/>
              <a:t>int</a:t>
            </a:r>
            <a:r>
              <a:rPr lang="en-US" altLang="zh-CN" dirty="0"/>
              <a:t>&gt; f;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 err="1"/>
              <a:t>int</a:t>
            </a:r>
            <a:r>
              <a:rPr lang="en-US" altLang="zh-CN" dirty="0"/>
              <a:t> main()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</a:t>
            </a:r>
            <a:r>
              <a:rPr lang="en-US" altLang="zh-CN" dirty="0" err="1"/>
              <a:t>cin</a:t>
            </a:r>
            <a:r>
              <a:rPr lang="en-US" altLang="zh-CN" dirty="0"/>
              <a:t> &gt;&gt; n;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for(</a:t>
            </a:r>
            <a:r>
              <a:rPr lang="en-US" altLang="zh-CN" dirty="0" err="1"/>
              <a:t>int</a:t>
            </a:r>
            <a:r>
              <a:rPr lang="en-US" altLang="zh-CN" dirty="0"/>
              <a:t> c = 0; c * c &lt;= n / 2; </a:t>
            </a:r>
            <a:r>
              <a:rPr lang="en-US" altLang="zh-CN" dirty="0" err="1"/>
              <a:t>c++</a:t>
            </a:r>
            <a:r>
              <a:rPr lang="en-US" altLang="zh-CN" dirty="0"/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for(</a:t>
            </a:r>
            <a:r>
              <a:rPr lang="en-US" altLang="zh-CN" dirty="0" err="1"/>
              <a:t>int</a:t>
            </a:r>
            <a:r>
              <a:rPr lang="en-US" altLang="zh-CN" dirty="0"/>
              <a:t> d = c; c * c + d * d &lt;= n; d++)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if(</a:t>
            </a:r>
            <a:r>
              <a:rPr lang="en-US" altLang="zh-CN" dirty="0" err="1"/>
              <a:t>f.find</a:t>
            </a:r>
            <a:r>
              <a:rPr lang="en-US" altLang="zh-CN" dirty="0"/>
              <a:t>(c * c + d * d) == </a:t>
            </a:r>
            <a:r>
              <a:rPr lang="en-US" altLang="zh-CN" dirty="0" err="1"/>
              <a:t>f.end</a:t>
            </a:r>
            <a:r>
              <a:rPr lang="en-US" altLang="zh-CN" dirty="0"/>
              <a:t>())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  f[c * c + d * d] = c;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}}}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for(</a:t>
            </a:r>
            <a:r>
              <a:rPr lang="en-US" altLang="zh-CN" dirty="0" err="1"/>
              <a:t>int</a:t>
            </a:r>
            <a:r>
              <a:rPr lang="en-US" altLang="zh-CN" dirty="0"/>
              <a:t> a = 0; a * a * 4 &lt;= n; a++)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for(</a:t>
            </a:r>
            <a:r>
              <a:rPr lang="en-US" altLang="zh-CN" dirty="0" err="1"/>
              <a:t>int</a:t>
            </a:r>
            <a:r>
              <a:rPr lang="en-US" altLang="zh-CN" dirty="0"/>
              <a:t> b = a; a * a + b * b &lt;= n / 2; b++)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if(</a:t>
            </a:r>
            <a:r>
              <a:rPr lang="en-US" altLang="zh-CN" dirty="0" err="1"/>
              <a:t>f.find</a:t>
            </a:r>
            <a:r>
              <a:rPr lang="en-US" altLang="zh-CN" dirty="0"/>
              <a:t>(n - a * a - b * b) != </a:t>
            </a:r>
            <a:r>
              <a:rPr lang="en-US" altLang="zh-CN" dirty="0" err="1"/>
              <a:t>f.end</a:t>
            </a:r>
            <a:r>
              <a:rPr lang="en-US" altLang="zh-CN" dirty="0"/>
              <a:t>())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c = f[n - a * a - b * b];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d = </a:t>
            </a:r>
            <a:r>
              <a:rPr lang="en-US" altLang="zh-CN" dirty="0" err="1"/>
              <a:t>int</a:t>
            </a:r>
            <a:r>
              <a:rPr lang="en-US" altLang="zh-CN" dirty="0"/>
              <a:t>(sqrt(n - a * a - b * b - c * c) + 1e-3);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cout</a:t>
            </a:r>
            <a:r>
              <a:rPr lang="en-US" altLang="zh-CN" dirty="0"/>
              <a:t> &lt;&lt; a &lt;&lt; ' ' &lt;&lt; b &lt;&lt; ' ' &lt;&lt; c &lt;&lt; ' ' &lt;&lt; d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  return 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    }}}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  return 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7456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分巧克力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87175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儿童节那天有</a:t>
            </a:r>
            <a:r>
              <a:rPr lang="en-US" altLang="zh-CN" dirty="0"/>
              <a:t>K</a:t>
            </a:r>
            <a:r>
              <a:rPr lang="zh-CN" altLang="en-US" dirty="0"/>
              <a:t>位小朋友到小明家做客。小明拿出了珍藏的巧克力招待小朋友们。</a:t>
            </a:r>
          </a:p>
          <a:p>
            <a:pPr marL="0" indent="0">
              <a:buNone/>
            </a:pPr>
            <a:r>
              <a:rPr lang="zh-CN" altLang="en-US" dirty="0"/>
              <a:t>小明一共有</a:t>
            </a:r>
            <a:r>
              <a:rPr lang="en-US" altLang="zh-CN" dirty="0"/>
              <a:t>N</a:t>
            </a:r>
            <a:r>
              <a:rPr lang="zh-CN" altLang="en-US" dirty="0"/>
              <a:t>块巧克力，其中第</a:t>
            </a:r>
            <a:r>
              <a:rPr lang="en-US" altLang="zh-CN" dirty="0" err="1"/>
              <a:t>i</a:t>
            </a:r>
            <a:r>
              <a:rPr lang="zh-CN" altLang="en-US" dirty="0"/>
              <a:t>块是</a:t>
            </a:r>
            <a:r>
              <a:rPr lang="en-US" altLang="zh-CN" dirty="0"/>
              <a:t>Hi x Wi</a:t>
            </a:r>
            <a:r>
              <a:rPr lang="zh-CN" altLang="en-US" dirty="0"/>
              <a:t>的方格组成的长方形。</a:t>
            </a:r>
          </a:p>
          <a:p>
            <a:pPr marL="0" indent="0">
              <a:buNone/>
            </a:pPr>
            <a:r>
              <a:rPr lang="zh-CN" altLang="en-US" dirty="0"/>
              <a:t>为了公平起见，小明需要从这 </a:t>
            </a:r>
            <a:r>
              <a:rPr lang="en-US" altLang="zh-CN" dirty="0"/>
              <a:t>N </a:t>
            </a:r>
            <a:r>
              <a:rPr lang="zh-CN" altLang="en-US" dirty="0"/>
              <a:t>块巧克力中切出</a:t>
            </a:r>
            <a:r>
              <a:rPr lang="en-US" altLang="zh-CN" dirty="0"/>
              <a:t>K</a:t>
            </a:r>
            <a:r>
              <a:rPr lang="zh-CN" altLang="en-US" dirty="0"/>
              <a:t>块巧克力分给小朋友们。切出的巧克力需要满足：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1. </a:t>
            </a:r>
            <a:r>
              <a:rPr lang="zh-CN" altLang="en-US" dirty="0">
                <a:solidFill>
                  <a:srgbClr val="FF0000"/>
                </a:solidFill>
              </a:rPr>
              <a:t>形状是正方形，边长是整数  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2. </a:t>
            </a:r>
            <a:r>
              <a:rPr lang="zh-CN" altLang="en-US" dirty="0">
                <a:solidFill>
                  <a:srgbClr val="FF0000"/>
                </a:solidFill>
              </a:rPr>
              <a:t>大小相同  </a:t>
            </a:r>
          </a:p>
          <a:p>
            <a:pPr marL="0" indent="0">
              <a:buNone/>
            </a:pPr>
            <a:r>
              <a:rPr lang="zh-CN" altLang="en-US" dirty="0"/>
              <a:t>例如一块</a:t>
            </a:r>
            <a:r>
              <a:rPr lang="en-US" altLang="zh-CN" dirty="0"/>
              <a:t>6x5</a:t>
            </a:r>
            <a:r>
              <a:rPr lang="zh-CN" altLang="en-US" dirty="0"/>
              <a:t>的巧克力可以切出</a:t>
            </a:r>
            <a:r>
              <a:rPr lang="en-US" altLang="zh-CN" dirty="0"/>
              <a:t>6</a:t>
            </a:r>
            <a:r>
              <a:rPr lang="zh-CN" altLang="en-US" dirty="0"/>
              <a:t>块</a:t>
            </a:r>
            <a:r>
              <a:rPr lang="en-US" altLang="zh-CN" dirty="0"/>
              <a:t>2x2</a:t>
            </a:r>
            <a:r>
              <a:rPr lang="zh-CN" altLang="en-US" dirty="0"/>
              <a:t>的巧克力或者</a:t>
            </a:r>
            <a:r>
              <a:rPr lang="en-US" altLang="zh-CN" dirty="0"/>
              <a:t>2</a:t>
            </a:r>
            <a:r>
              <a:rPr lang="zh-CN" altLang="en-US" dirty="0"/>
              <a:t>块</a:t>
            </a:r>
            <a:r>
              <a:rPr lang="en-US" altLang="zh-CN" dirty="0"/>
              <a:t>3x3</a:t>
            </a:r>
            <a:r>
              <a:rPr lang="zh-CN" altLang="en-US" dirty="0"/>
              <a:t>的巧克力。</a:t>
            </a:r>
          </a:p>
          <a:p>
            <a:pPr marL="0" indent="0">
              <a:buNone/>
            </a:pPr>
            <a:r>
              <a:rPr lang="zh-CN" altLang="en-US" dirty="0"/>
              <a:t>当然小朋友们都希望得到的巧克力尽可能大，你能帮小</a:t>
            </a:r>
            <a:r>
              <a:rPr lang="en-US" altLang="zh-CN" dirty="0"/>
              <a:t>Hi</a:t>
            </a:r>
            <a:r>
              <a:rPr lang="zh-CN" altLang="en-US" dirty="0"/>
              <a:t>计算出最大的边长是多少么？</a:t>
            </a:r>
          </a:p>
          <a:p>
            <a:pPr marL="0" indent="0">
              <a:buNone/>
            </a:pPr>
            <a:r>
              <a:rPr lang="zh-CN" altLang="en-US" dirty="0"/>
              <a:t>输入</a:t>
            </a:r>
          </a:p>
          <a:p>
            <a:pPr marL="0" indent="0">
              <a:buNone/>
            </a:pPr>
            <a:r>
              <a:rPr lang="zh-CN" altLang="en-US" dirty="0"/>
              <a:t>第一行包含两个整数</a:t>
            </a:r>
            <a:r>
              <a:rPr lang="en-US" altLang="zh-CN" dirty="0"/>
              <a:t>N</a:t>
            </a:r>
            <a:r>
              <a:rPr lang="zh-CN" altLang="en-US" dirty="0"/>
              <a:t>和</a:t>
            </a:r>
            <a:r>
              <a:rPr lang="en-US" altLang="zh-CN" dirty="0"/>
              <a:t>K</a:t>
            </a:r>
            <a:r>
              <a:rPr lang="zh-CN" altLang="en-US" dirty="0"/>
              <a:t>。</a:t>
            </a:r>
            <a:r>
              <a:rPr lang="en-US" altLang="zh-CN" dirty="0">
                <a:solidFill>
                  <a:srgbClr val="FF0000"/>
                </a:solidFill>
              </a:rPr>
              <a:t>(1 &lt;= N, K &lt;= 100000)  </a:t>
            </a:r>
          </a:p>
          <a:p>
            <a:pPr marL="0" indent="0">
              <a:buNone/>
            </a:pPr>
            <a:r>
              <a:rPr lang="zh-CN" altLang="en-US" dirty="0"/>
              <a:t>以下</a:t>
            </a:r>
            <a:r>
              <a:rPr lang="en-US" altLang="zh-CN" dirty="0"/>
              <a:t>N</a:t>
            </a:r>
            <a:r>
              <a:rPr lang="zh-CN" altLang="en-US" dirty="0"/>
              <a:t>行每行包含两个整数</a:t>
            </a:r>
            <a:r>
              <a:rPr lang="en-US" altLang="zh-CN" dirty="0"/>
              <a:t>Hi</a:t>
            </a:r>
            <a:r>
              <a:rPr lang="zh-CN" altLang="en-US" dirty="0"/>
              <a:t>和</a:t>
            </a:r>
            <a:r>
              <a:rPr lang="en-US" altLang="zh-CN" dirty="0"/>
              <a:t>Wi</a:t>
            </a:r>
            <a:r>
              <a:rPr lang="zh-CN" altLang="en-US" dirty="0"/>
              <a:t>。</a:t>
            </a:r>
            <a:r>
              <a:rPr lang="en-US" altLang="zh-CN" dirty="0">
                <a:solidFill>
                  <a:srgbClr val="FF0000"/>
                </a:solidFill>
              </a:rPr>
              <a:t>(1 &lt;= Hi, Wi &lt;= 100000) </a:t>
            </a:r>
          </a:p>
        </p:txBody>
      </p:sp>
    </p:spTree>
    <p:extLst>
      <p:ext uri="{BB962C8B-B14F-4D97-AF65-F5344CB8AC3E}">
        <p14:creationId xmlns:p14="http://schemas.microsoft.com/office/powerpoint/2010/main" val="112178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分巧克力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87175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基本思路：枚举最后切出的巧克力边长，判断能否切出足够</a:t>
            </a:r>
            <a:r>
              <a:rPr lang="en-US" altLang="zh-CN" dirty="0"/>
              <a:t>K</a:t>
            </a:r>
            <a:r>
              <a:rPr lang="zh-CN" altLang="en-US" dirty="0"/>
              <a:t>个。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for length = </a:t>
            </a:r>
            <a:r>
              <a:rPr lang="en-US" altLang="zh-CN" dirty="0">
                <a:solidFill>
                  <a:srgbClr val="0070C0"/>
                </a:solidFill>
              </a:rPr>
              <a:t>100000</a:t>
            </a:r>
            <a:r>
              <a:rPr lang="en-US" altLang="zh-CN" dirty="0"/>
              <a:t> … 1:</a:t>
            </a:r>
          </a:p>
          <a:p>
            <a:pPr marL="0" indent="0">
              <a:buNone/>
            </a:pPr>
            <a:r>
              <a:rPr lang="en-US" altLang="zh-CN" dirty="0"/>
              <a:t>  count = 0</a:t>
            </a:r>
          </a:p>
          <a:p>
            <a:pPr marL="0" indent="0">
              <a:buNone/>
            </a:pPr>
            <a:r>
              <a:rPr lang="en-US" altLang="zh-CN" dirty="0"/>
              <a:t>  for </a:t>
            </a:r>
            <a:r>
              <a:rPr lang="en-US" altLang="zh-CN" dirty="0" err="1"/>
              <a:t>i</a:t>
            </a:r>
            <a:r>
              <a:rPr lang="en-US" altLang="zh-CN" dirty="0"/>
              <a:t> = 1 … N: #</a:t>
            </a:r>
            <a:r>
              <a:rPr lang="zh-CN" altLang="en-US" dirty="0"/>
              <a:t>枚举每一块巧克力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count += </a:t>
            </a:r>
            <a:r>
              <a:rPr lang="en-US" altLang="zh-CN" dirty="0">
                <a:solidFill>
                  <a:srgbClr val="FF0000"/>
                </a:solidFill>
              </a:rPr>
              <a:t>(long long)</a:t>
            </a:r>
            <a:r>
              <a:rPr lang="en-US" altLang="zh-CN" dirty="0"/>
              <a:t>(W[</a:t>
            </a:r>
            <a:r>
              <a:rPr lang="en-US" altLang="zh-CN" dirty="0" err="1"/>
              <a:t>i</a:t>
            </a:r>
            <a:r>
              <a:rPr lang="en-US" altLang="zh-CN" dirty="0"/>
              <a:t>] / length) * (H[</a:t>
            </a:r>
            <a:r>
              <a:rPr lang="en-US" altLang="zh-CN" dirty="0" err="1"/>
              <a:t>i</a:t>
            </a:r>
            <a:r>
              <a:rPr lang="en-US" altLang="zh-CN" dirty="0"/>
              <a:t>] / length);</a:t>
            </a:r>
          </a:p>
          <a:p>
            <a:pPr marL="0" indent="0">
              <a:buNone/>
            </a:pPr>
            <a:r>
              <a:rPr lang="en-US" altLang="zh-CN" dirty="0"/>
              <a:t>  if count &gt;= k:</a:t>
            </a:r>
          </a:p>
          <a:p>
            <a:pPr marL="0" indent="0">
              <a:buNone/>
            </a:pPr>
            <a:r>
              <a:rPr lang="en-US" altLang="zh-CN" dirty="0"/>
              <a:t>    print length</a:t>
            </a:r>
          </a:p>
          <a:p>
            <a:pPr marL="0" indent="0">
              <a:buNone/>
            </a:pPr>
            <a:r>
              <a:rPr lang="en-US" altLang="zh-CN" dirty="0"/>
              <a:t>    exit                                                                            O(N*</a:t>
            </a:r>
            <a:r>
              <a:rPr lang="en-US" altLang="zh-CN" dirty="0">
                <a:solidFill>
                  <a:srgbClr val="0070C0"/>
                </a:solidFill>
              </a:rPr>
              <a:t>max{Hi, Wi}</a:t>
            </a:r>
            <a:r>
              <a:rPr lang="en-US" altLang="zh-CN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94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在有序数列上查找：二分查找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查找一个东西存不存在</a:t>
            </a:r>
            <a:r>
              <a:rPr lang="zh-CN" altLang="en-US" dirty="0"/>
              <a:t>是我们经常遇到的一个基本问题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二分查找：如果我们面对的数据是有序的，二分查找可以</a:t>
            </a:r>
            <a:r>
              <a:rPr lang="en-US" altLang="zh-CN" dirty="0"/>
              <a:t>O(</a:t>
            </a:r>
            <a:r>
              <a:rPr lang="en-US" altLang="zh-CN" dirty="0" err="1"/>
              <a:t>logN</a:t>
            </a:r>
            <a:r>
              <a:rPr lang="en-US" altLang="zh-CN" dirty="0"/>
              <a:t>)</a:t>
            </a:r>
            <a:r>
              <a:rPr lang="zh-CN" altLang="en-US" dirty="0"/>
              <a:t>判断找到某个数据的位置</a:t>
            </a:r>
            <a:r>
              <a:rPr lang="en-US" altLang="zh-CN" dirty="0"/>
              <a:t>(</a:t>
            </a:r>
            <a:r>
              <a:rPr lang="zh-CN" altLang="en-US" dirty="0"/>
              <a:t>或者判断出该数据不存在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r>
              <a:rPr lang="zh-CN" altLang="en-US" dirty="0"/>
              <a:t>例子：</a:t>
            </a:r>
            <a:r>
              <a:rPr lang="en-US" altLang="zh-CN" dirty="0"/>
              <a:t>[1, 3, 4, 6, 10, 13, </a:t>
            </a:r>
            <a:r>
              <a:rPr lang="en-US" altLang="zh-CN" dirty="0">
                <a:solidFill>
                  <a:srgbClr val="0070C0"/>
                </a:solidFill>
              </a:rPr>
              <a:t>17</a:t>
            </a:r>
            <a:r>
              <a:rPr lang="en-US" altLang="zh-CN" dirty="0"/>
              <a:t>, 19, 21, 25, </a:t>
            </a:r>
            <a:r>
              <a:rPr lang="en-US" altLang="zh-CN" dirty="0">
                <a:solidFill>
                  <a:srgbClr val="0070C0"/>
                </a:solidFill>
              </a:rPr>
              <a:t>26</a:t>
            </a:r>
            <a:r>
              <a:rPr lang="en-US" altLang="zh-CN" dirty="0"/>
              <a:t>, 27, 28, 30]</a:t>
            </a:r>
          </a:p>
          <a:p>
            <a:pPr marL="0" indent="0">
              <a:buNone/>
            </a:pPr>
            <a:r>
              <a:rPr lang="zh-CN" altLang="en-US" dirty="0"/>
              <a:t>查找：</a:t>
            </a:r>
            <a:r>
              <a:rPr lang="en-US" altLang="zh-CN" dirty="0"/>
              <a:t>26.</a:t>
            </a:r>
          </a:p>
        </p:txBody>
      </p:sp>
    </p:spTree>
    <p:extLst>
      <p:ext uri="{BB962C8B-B14F-4D97-AF65-F5344CB8AC3E}">
        <p14:creationId xmlns:p14="http://schemas.microsoft.com/office/powerpoint/2010/main" val="104137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分巧克力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7486650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基本思路：枚举最后切出的巧克力边长，判断能否切出足够</a:t>
            </a:r>
            <a:r>
              <a:rPr lang="en-US" altLang="zh-CN" dirty="0"/>
              <a:t>K</a:t>
            </a:r>
            <a:r>
              <a:rPr lang="zh-CN" altLang="en-US" dirty="0"/>
              <a:t>个。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for length = </a:t>
            </a:r>
            <a:r>
              <a:rPr lang="en-US" altLang="zh-CN" dirty="0">
                <a:solidFill>
                  <a:srgbClr val="0070C0"/>
                </a:solidFill>
              </a:rPr>
              <a:t>100000</a:t>
            </a:r>
            <a:r>
              <a:rPr lang="en-US" altLang="zh-CN" dirty="0"/>
              <a:t> … 1:</a:t>
            </a:r>
          </a:p>
          <a:p>
            <a:pPr marL="0" indent="0">
              <a:buNone/>
            </a:pPr>
            <a:r>
              <a:rPr lang="en-US" altLang="zh-CN" dirty="0"/>
              <a:t>  count = 0</a:t>
            </a:r>
          </a:p>
          <a:p>
            <a:pPr marL="0" indent="0">
              <a:buNone/>
            </a:pPr>
            <a:r>
              <a:rPr lang="en-US" altLang="zh-CN" dirty="0"/>
              <a:t>  for </a:t>
            </a:r>
            <a:r>
              <a:rPr lang="en-US" altLang="zh-CN" dirty="0" err="1"/>
              <a:t>i</a:t>
            </a:r>
            <a:r>
              <a:rPr lang="en-US" altLang="zh-CN" dirty="0"/>
              <a:t> = 1 … N: #</a:t>
            </a:r>
            <a:r>
              <a:rPr lang="zh-CN" altLang="en-US" dirty="0"/>
              <a:t>枚举每一块巧克力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count += </a:t>
            </a:r>
            <a:r>
              <a:rPr lang="en-US" altLang="zh-CN" dirty="0">
                <a:solidFill>
                  <a:srgbClr val="FF0000"/>
                </a:solidFill>
              </a:rPr>
              <a:t>(long long)</a:t>
            </a:r>
            <a:r>
              <a:rPr lang="en-US" altLang="zh-CN" dirty="0"/>
              <a:t>(W[</a:t>
            </a:r>
            <a:r>
              <a:rPr lang="en-US" altLang="zh-CN" dirty="0" err="1"/>
              <a:t>i</a:t>
            </a:r>
            <a:r>
              <a:rPr lang="en-US" altLang="zh-CN" dirty="0"/>
              <a:t>] / length) * (H[</a:t>
            </a:r>
            <a:r>
              <a:rPr lang="en-US" altLang="zh-CN" dirty="0" err="1"/>
              <a:t>i</a:t>
            </a:r>
            <a:r>
              <a:rPr lang="en-US" altLang="zh-CN" dirty="0"/>
              <a:t>] / length);</a:t>
            </a:r>
          </a:p>
          <a:p>
            <a:pPr marL="0" indent="0">
              <a:buNone/>
            </a:pPr>
            <a:r>
              <a:rPr lang="en-US" altLang="zh-CN" dirty="0"/>
              <a:t>  if count &gt;= k:</a:t>
            </a:r>
          </a:p>
          <a:p>
            <a:pPr marL="0" indent="0">
              <a:buNone/>
            </a:pPr>
            <a:r>
              <a:rPr lang="en-US" altLang="zh-CN" dirty="0"/>
              <a:t>    print count</a:t>
            </a:r>
          </a:p>
          <a:p>
            <a:pPr marL="0" indent="0">
              <a:buNone/>
            </a:pPr>
            <a:r>
              <a:rPr lang="en-US" altLang="zh-CN" dirty="0"/>
              <a:t>    exit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048B3218-A4C2-487D-BDDA-1B4E120A79CC}"/>
              </a:ext>
            </a:extLst>
          </p:cNvPr>
          <p:cNvSpPr txBox="1">
            <a:spLocks/>
          </p:cNvSpPr>
          <p:nvPr/>
        </p:nvSpPr>
        <p:spPr>
          <a:xfrm>
            <a:off x="8010526" y="2098138"/>
            <a:ext cx="3619500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假如我们把</a:t>
            </a:r>
            <a:r>
              <a:rPr lang="en-US" altLang="zh-CN" dirty="0"/>
              <a:t>count</a:t>
            </a:r>
            <a:r>
              <a:rPr lang="zh-CN" altLang="en-US" dirty="0"/>
              <a:t>看作关于</a:t>
            </a:r>
            <a:r>
              <a:rPr lang="en-US" altLang="zh-CN" dirty="0"/>
              <a:t>length</a:t>
            </a:r>
            <a:r>
              <a:rPr lang="zh-CN" altLang="en-US" dirty="0"/>
              <a:t>的函数：</a:t>
            </a:r>
            <a:r>
              <a:rPr lang="en-US" altLang="zh-CN" dirty="0"/>
              <a:t>count(length)</a:t>
            </a:r>
            <a:r>
              <a:rPr lang="zh-CN" altLang="en-US" dirty="0"/>
              <a:t>，那么</a:t>
            </a:r>
            <a:r>
              <a:rPr lang="en-US" altLang="zh-CN" dirty="0"/>
              <a:t>count(length)</a:t>
            </a:r>
            <a:r>
              <a:rPr lang="zh-CN" altLang="en-US" dirty="0"/>
              <a:t>是单调减的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6x5</a:t>
            </a:r>
          </a:p>
          <a:p>
            <a:pPr marL="0" indent="0">
              <a:buNone/>
            </a:pPr>
            <a:r>
              <a:rPr lang="en-US" altLang="zh-CN" dirty="0"/>
              <a:t>length=1, count =30</a:t>
            </a:r>
          </a:p>
          <a:p>
            <a:pPr marL="0" indent="0">
              <a:buNone/>
            </a:pPr>
            <a:r>
              <a:rPr lang="en-US" altLang="zh-CN" dirty="0"/>
              <a:t>length=2, count = 6</a:t>
            </a:r>
          </a:p>
          <a:p>
            <a:pPr marL="0" indent="0">
              <a:buNone/>
            </a:pPr>
            <a:r>
              <a:rPr lang="en-US" altLang="zh-CN" dirty="0"/>
              <a:t>length=3, count = 2</a:t>
            </a:r>
          </a:p>
          <a:p>
            <a:pPr marL="0" indent="0">
              <a:buNone/>
            </a:pPr>
            <a:r>
              <a:rPr lang="en-US" altLang="zh-CN" dirty="0"/>
              <a:t>length=4, count = 1</a:t>
            </a:r>
          </a:p>
          <a:p>
            <a:pPr marL="0" indent="0">
              <a:buNone/>
            </a:pPr>
            <a:r>
              <a:rPr lang="en-US" altLang="zh-CN" dirty="0"/>
              <a:t>length=5, count = 1</a:t>
            </a:r>
          </a:p>
          <a:p>
            <a:pPr marL="0" indent="0">
              <a:buNone/>
            </a:pPr>
            <a:r>
              <a:rPr lang="en-US" altLang="zh-CN" dirty="0"/>
              <a:t>length=6, count = 0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3" name="箭头: 下 2">
            <a:extLst>
              <a:ext uri="{FF2B5EF4-FFF2-40B4-BE49-F238E27FC236}">
                <a16:creationId xmlns:a16="http://schemas.microsoft.com/office/drawing/2014/main" id="{2A704F36-697C-4D9D-B937-8E9D8E4AEA5C}"/>
              </a:ext>
            </a:extLst>
          </p:cNvPr>
          <p:cNvSpPr/>
          <p:nvPr/>
        </p:nvSpPr>
        <p:spPr>
          <a:xfrm>
            <a:off x="11094244" y="4171950"/>
            <a:ext cx="214312" cy="20216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2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基础难度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基础：枚举、搜索、模拟</a:t>
            </a:r>
            <a:endParaRPr lang="en-US" altLang="zh-CN" dirty="0"/>
          </a:p>
          <a:p>
            <a:r>
              <a:rPr lang="zh-CN" altLang="en-US" dirty="0"/>
              <a:t>考察基本功、基本的代码能力</a:t>
            </a:r>
            <a:endParaRPr lang="en-US" altLang="zh-CN" dirty="0"/>
          </a:p>
          <a:p>
            <a:r>
              <a:rPr lang="zh-CN" altLang="en-US" dirty="0"/>
              <a:t>学习编程的第一道门槛：“我不会高大上的算法和数据结构，程序可能超时，但是不会出错</a:t>
            </a:r>
            <a:r>
              <a:rPr lang="en-US" altLang="zh-CN" dirty="0"/>
              <a:t>”</a:t>
            </a:r>
            <a:r>
              <a:rPr lang="zh-CN" altLang="en-US" dirty="0"/>
              <a:t>。  </a:t>
            </a:r>
            <a:endParaRPr lang="en-US" altLang="zh-CN" dirty="0"/>
          </a:p>
          <a:p>
            <a:r>
              <a:rPr lang="zh-CN" altLang="en-US" dirty="0"/>
              <a:t>基础最重要</a:t>
            </a:r>
            <a:endParaRPr lang="en-US" altLang="zh-CN" dirty="0"/>
          </a:p>
          <a:p>
            <a:r>
              <a:rPr lang="zh-CN" altLang="en-US" dirty="0"/>
              <a:t>蓝桥杯中数量最多的题目类别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lvl="1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44355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分巧克力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87175" cy="7379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新思路：二分枚举边长</a:t>
            </a:r>
            <a:r>
              <a:rPr lang="en-US" altLang="zh-CN" dirty="0">
                <a:solidFill>
                  <a:srgbClr val="0070C0"/>
                </a:solidFill>
              </a:rPr>
              <a:t>length</a:t>
            </a:r>
            <a:r>
              <a:rPr lang="zh-CN" altLang="en-US" dirty="0"/>
              <a:t>，计算能切出的巧克力数量</a:t>
            </a:r>
            <a:r>
              <a:rPr lang="en-US" altLang="zh-CN" dirty="0">
                <a:solidFill>
                  <a:srgbClr val="00B050"/>
                </a:solidFill>
              </a:rPr>
              <a:t>count</a:t>
            </a:r>
            <a:r>
              <a:rPr lang="zh-CN" altLang="en-US" dirty="0"/>
              <a:t>。根据</a:t>
            </a:r>
            <a:r>
              <a:rPr lang="en-US" altLang="zh-CN" dirty="0"/>
              <a:t>count</a:t>
            </a:r>
            <a:r>
              <a:rPr lang="zh-CN" altLang="en-US" dirty="0"/>
              <a:t>与</a:t>
            </a:r>
            <a:r>
              <a:rPr lang="en-US" altLang="zh-CN" dirty="0"/>
              <a:t>K</a:t>
            </a:r>
            <a:r>
              <a:rPr lang="zh-CN" altLang="en-US" dirty="0"/>
              <a:t>的大小关系调整下一次枚举的</a:t>
            </a:r>
            <a:r>
              <a:rPr lang="en-US" altLang="zh-CN" dirty="0"/>
              <a:t>length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2DCAFA7C-F083-49A9-8752-DE598C7108E1}"/>
              </a:ext>
            </a:extLst>
          </p:cNvPr>
          <p:cNvSpPr txBox="1">
            <a:spLocks/>
          </p:cNvSpPr>
          <p:nvPr/>
        </p:nvSpPr>
        <p:spPr>
          <a:xfrm>
            <a:off x="292894" y="2836069"/>
            <a:ext cx="5464970" cy="40862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bool ok(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m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long </a:t>
            </a:r>
            <a:r>
              <a:rPr lang="en-US" dirty="0" err="1"/>
              <a:t>long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c</a:t>
            </a:r>
            <a:r>
              <a:rPr lang="en-US" dirty="0"/>
              <a:t> = 0;</a:t>
            </a:r>
          </a:p>
          <a:p>
            <a:pPr marL="0" indent="0">
              <a:buNone/>
            </a:pPr>
            <a:r>
              <a:rPr lang="nn-NO" dirty="0"/>
              <a:t>  for(int i = 0; i &lt; n; i++) {</a:t>
            </a:r>
          </a:p>
          <a:p>
            <a:pPr marL="0" indent="0">
              <a:buNone/>
            </a:pPr>
            <a:r>
              <a:rPr lang="en-US" dirty="0"/>
              <a:t>    c += (long long)(h[</a:t>
            </a:r>
            <a:r>
              <a:rPr lang="en-US" dirty="0" err="1"/>
              <a:t>i</a:t>
            </a:r>
            <a:r>
              <a:rPr lang="en-US" dirty="0"/>
              <a:t>] / m) * (w[</a:t>
            </a:r>
            <a:r>
              <a:rPr lang="en-US" dirty="0" err="1"/>
              <a:t>i</a:t>
            </a:r>
            <a:r>
              <a:rPr lang="en-US" dirty="0"/>
              <a:t>] / m);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  <a:p>
            <a:pPr marL="0" indent="0">
              <a:buNone/>
            </a:pPr>
            <a:r>
              <a:rPr lang="en-US" dirty="0"/>
              <a:t>  if(c &gt;= k) return true;</a:t>
            </a:r>
          </a:p>
          <a:p>
            <a:pPr marL="0" indent="0">
              <a:buNone/>
            </a:pPr>
            <a:r>
              <a:rPr lang="en-US" dirty="0"/>
              <a:t>  return false;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1A8C1562-8367-4941-8586-9037A585BADF}"/>
              </a:ext>
            </a:extLst>
          </p:cNvPr>
          <p:cNvSpPr txBox="1">
            <a:spLocks/>
          </p:cNvSpPr>
          <p:nvPr/>
        </p:nvSpPr>
        <p:spPr>
          <a:xfrm>
            <a:off x="6879431" y="2643189"/>
            <a:ext cx="5157787" cy="4279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= 1;</a:t>
            </a:r>
          </a:p>
          <a:p>
            <a:pPr marL="0" indent="0">
              <a:buNone/>
            </a:pPr>
            <a:r>
              <a:rPr lang="pt-BR" dirty="0"/>
              <a:t>int l = 1, r = 100001;</a:t>
            </a:r>
          </a:p>
          <a:p>
            <a:pPr marL="0" indent="0">
              <a:buNone/>
            </a:pPr>
            <a:r>
              <a:rPr lang="en-US" dirty="0"/>
              <a:t>while(l &lt;= r) {</a:t>
            </a:r>
          </a:p>
          <a:p>
            <a:pPr marL="0" indent="0">
              <a:buNone/>
            </a:pPr>
            <a:r>
              <a:rPr lang="pt-BR" dirty="0"/>
              <a:t>  int m = (l + r) / 2;</a:t>
            </a:r>
          </a:p>
          <a:p>
            <a:pPr marL="0" indent="0">
              <a:buNone/>
            </a:pPr>
            <a:r>
              <a:rPr lang="en-US" dirty="0"/>
              <a:t>  if(ok(m)) </a:t>
            </a:r>
            <a:r>
              <a:rPr lang="en-US" dirty="0" err="1"/>
              <a:t>ans</a:t>
            </a:r>
            <a:r>
              <a:rPr lang="en-US" dirty="0"/>
              <a:t> = m,</a:t>
            </a:r>
            <a:r>
              <a:rPr lang="zh-CN" altLang="en-US" dirty="0"/>
              <a:t> </a:t>
            </a:r>
            <a:r>
              <a:rPr lang="en-US" dirty="0"/>
              <a:t>l = m + 1;</a:t>
            </a:r>
          </a:p>
          <a:p>
            <a:pPr marL="0" indent="0">
              <a:buNone/>
            </a:pPr>
            <a:r>
              <a:rPr lang="en-US" dirty="0"/>
              <a:t>  else r = m - 1;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ans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1949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字体大小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2016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87175" cy="457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Steven</a:t>
            </a:r>
            <a:r>
              <a:rPr lang="zh-CN" altLang="en-US" dirty="0"/>
              <a:t>正在手机上看一本书。这本书一共与</a:t>
            </a:r>
            <a:r>
              <a:rPr lang="en-US" altLang="zh-CN" dirty="0"/>
              <a:t>N</a:t>
            </a:r>
            <a:r>
              <a:rPr lang="zh-CN" altLang="en-US" dirty="0"/>
              <a:t>个自然段、其中第</a:t>
            </a:r>
            <a:r>
              <a:rPr lang="en-US" altLang="zh-CN" dirty="0" err="1"/>
              <a:t>i</a:t>
            </a:r>
            <a:r>
              <a:rPr lang="zh-CN" altLang="en-US" dirty="0"/>
              <a:t>段有</a:t>
            </a:r>
            <a:r>
              <a:rPr lang="en-US" altLang="zh-CN" dirty="0"/>
              <a:t>Ai</a:t>
            </a:r>
            <a:r>
              <a:rPr lang="zh-CN" altLang="en-US" dirty="0"/>
              <a:t>个字符。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Steven</a:t>
            </a:r>
            <a:r>
              <a:rPr lang="zh-CN" altLang="en-US" dirty="0"/>
              <a:t>的手机屏幕大小是</a:t>
            </a:r>
            <a:r>
              <a:rPr lang="en-US" altLang="zh-CN" dirty="0" err="1"/>
              <a:t>WxH</a:t>
            </a:r>
            <a:r>
              <a:rPr lang="zh-CN" altLang="en-US" dirty="0"/>
              <a:t>，如果他把字体大小设为</a:t>
            </a:r>
            <a:r>
              <a:rPr lang="en-US" altLang="zh-CN" dirty="0"/>
              <a:t>S</a:t>
            </a:r>
            <a:r>
              <a:rPr lang="zh-CN" altLang="en-US" dirty="0"/>
              <a:t>，那么一屏就只能显示</a:t>
            </a:r>
            <a:r>
              <a:rPr lang="en-US" dirty="0"/>
              <a:t>⌊H / S ⌋ h</a:t>
            </a:r>
            <a:r>
              <a:rPr lang="zh-CN" altLang="en-US" dirty="0"/>
              <a:t>行，每行显示</a:t>
            </a:r>
            <a:r>
              <a:rPr lang="en-US" dirty="0"/>
              <a:t>⌊W / S⌋</a:t>
            </a:r>
            <a:r>
              <a:rPr lang="zh-CN" altLang="en-US" dirty="0"/>
              <a:t>个字符。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现在</a:t>
            </a:r>
            <a:r>
              <a:rPr lang="en-US" altLang="zh-CN" dirty="0"/>
              <a:t>Steven</a:t>
            </a:r>
            <a:r>
              <a:rPr lang="zh-CN" altLang="en-US" dirty="0"/>
              <a:t>想把这本书的总页数控制在</a:t>
            </a:r>
            <a:r>
              <a:rPr lang="en-US" altLang="zh-CN" dirty="0"/>
              <a:t>P</a:t>
            </a:r>
            <a:r>
              <a:rPr lang="zh-CN" altLang="en-US" dirty="0"/>
              <a:t>以内，则他需要把字体大小</a:t>
            </a:r>
            <a:r>
              <a:rPr lang="en-US" altLang="zh-CN" dirty="0"/>
              <a:t>S</a:t>
            </a:r>
            <a:r>
              <a:rPr lang="zh-CN" altLang="en-US" dirty="0"/>
              <a:t>至少设为多少？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74367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字体大小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2016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87175" cy="457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Steven</a:t>
            </a:r>
            <a:r>
              <a:rPr lang="zh-CN" altLang="en-US" dirty="0"/>
              <a:t>正在手机上看一本书。这本书一共与</a:t>
            </a:r>
            <a:r>
              <a:rPr lang="en-US" altLang="zh-CN" dirty="0"/>
              <a:t>N</a:t>
            </a:r>
            <a:r>
              <a:rPr lang="zh-CN" altLang="en-US" dirty="0"/>
              <a:t>个自然段、其中第</a:t>
            </a:r>
            <a:r>
              <a:rPr lang="en-US" altLang="zh-CN" dirty="0" err="1"/>
              <a:t>i</a:t>
            </a:r>
            <a:r>
              <a:rPr lang="zh-CN" altLang="en-US" dirty="0"/>
              <a:t>段有</a:t>
            </a:r>
            <a:r>
              <a:rPr lang="en-US" altLang="zh-CN" dirty="0"/>
              <a:t>Ai</a:t>
            </a:r>
            <a:r>
              <a:rPr lang="zh-CN" altLang="en-US" dirty="0"/>
              <a:t>个字符。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Steven</a:t>
            </a:r>
            <a:r>
              <a:rPr lang="zh-CN" altLang="en-US" dirty="0"/>
              <a:t>的手机屏幕大小是</a:t>
            </a:r>
            <a:r>
              <a:rPr lang="en-US" altLang="zh-CN" dirty="0" err="1"/>
              <a:t>WxH</a:t>
            </a:r>
            <a:r>
              <a:rPr lang="zh-CN" altLang="en-US" dirty="0"/>
              <a:t>，如果他把字体大小设为</a:t>
            </a:r>
            <a:r>
              <a:rPr lang="en-US" altLang="zh-CN" dirty="0"/>
              <a:t>S</a:t>
            </a:r>
            <a:r>
              <a:rPr lang="zh-CN" altLang="en-US" dirty="0"/>
              <a:t>，那么一屏就只能显示</a:t>
            </a:r>
            <a:r>
              <a:rPr lang="en-US" dirty="0"/>
              <a:t>⌊H / S ⌋ h</a:t>
            </a:r>
            <a:r>
              <a:rPr lang="zh-CN" altLang="en-US" dirty="0"/>
              <a:t>行，每行显示</a:t>
            </a:r>
            <a:r>
              <a:rPr lang="en-US" dirty="0"/>
              <a:t>⌊W / S⌋</a:t>
            </a:r>
            <a:r>
              <a:rPr lang="zh-CN" altLang="en-US" dirty="0"/>
              <a:t>个字符。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现在</a:t>
            </a:r>
            <a:r>
              <a:rPr lang="en-US" altLang="zh-CN" dirty="0"/>
              <a:t>Steven</a:t>
            </a:r>
            <a:r>
              <a:rPr lang="zh-CN" altLang="en-US" dirty="0"/>
              <a:t>想把这本书的总页数控制在</a:t>
            </a:r>
            <a:r>
              <a:rPr lang="en-US" altLang="zh-CN" dirty="0"/>
              <a:t>P</a:t>
            </a:r>
            <a:r>
              <a:rPr lang="zh-CN" altLang="en-US" dirty="0"/>
              <a:t>以内，则他需要把字体大小</a:t>
            </a:r>
            <a:r>
              <a:rPr lang="en-US" altLang="zh-CN" dirty="0"/>
              <a:t>S</a:t>
            </a:r>
            <a:r>
              <a:rPr lang="zh-CN" altLang="en-US" dirty="0"/>
              <a:t>至少设为多少？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类似分巧克力，如果我们把页数</a:t>
            </a:r>
            <a:r>
              <a:rPr lang="en-US" altLang="zh-CN" dirty="0"/>
              <a:t>count</a:t>
            </a:r>
            <a:r>
              <a:rPr lang="zh-CN" altLang="en-US" dirty="0"/>
              <a:t>看作字体大小</a:t>
            </a:r>
            <a:r>
              <a:rPr lang="en-US" altLang="zh-CN" dirty="0"/>
              <a:t>S</a:t>
            </a:r>
            <a:r>
              <a:rPr lang="zh-CN" altLang="en-US" dirty="0"/>
              <a:t>的函数</a:t>
            </a:r>
            <a:r>
              <a:rPr lang="en-US" altLang="zh-CN" dirty="0"/>
              <a:t>count(S)</a:t>
            </a:r>
            <a:r>
              <a:rPr lang="zh-CN" altLang="en-US" dirty="0"/>
              <a:t>，那么</a:t>
            </a:r>
            <a:r>
              <a:rPr lang="en-US" altLang="zh-CN" dirty="0"/>
              <a:t>count(S)</a:t>
            </a:r>
            <a:r>
              <a:rPr lang="zh-CN" altLang="en-US" dirty="0"/>
              <a:t>是单调增的。也即字体越大，需要的页数越多。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所以同样可以二分</a:t>
            </a:r>
            <a:r>
              <a:rPr lang="en-US" altLang="zh-CN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15417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44312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给定一个长度为</a:t>
            </a:r>
            <a:r>
              <a:rPr lang="en-US" altLang="zh-CN" dirty="0"/>
              <a:t>N</a:t>
            </a:r>
            <a:r>
              <a:rPr lang="zh-CN" altLang="en-US" dirty="0"/>
              <a:t>的数列，</a:t>
            </a:r>
            <a:r>
              <a:rPr lang="en-US" altLang="zh-CN" dirty="0"/>
              <a:t>A1, A2, ... AN</a:t>
            </a:r>
            <a:r>
              <a:rPr lang="zh-CN" altLang="en-US" dirty="0"/>
              <a:t>，如果其中一段连续的子序列</a:t>
            </a:r>
            <a:r>
              <a:rPr lang="en-US" altLang="zh-CN" dirty="0"/>
              <a:t>Ai, Ai+1, ... </a:t>
            </a:r>
            <a:r>
              <a:rPr lang="en-US" altLang="zh-CN" dirty="0" err="1"/>
              <a:t>Aj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 &lt;= j)</a:t>
            </a:r>
            <a:r>
              <a:rPr lang="zh-CN" altLang="en-US" dirty="0"/>
              <a:t>之和是</a:t>
            </a:r>
            <a:r>
              <a:rPr lang="en-US" altLang="zh-CN" dirty="0"/>
              <a:t>K</a:t>
            </a:r>
            <a:r>
              <a:rPr lang="zh-CN" altLang="en-US" dirty="0"/>
              <a:t>的倍数，我们就称这个区间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, j]</a:t>
            </a:r>
            <a:r>
              <a:rPr lang="zh-CN" altLang="en-US" dirty="0"/>
              <a:t>是</a:t>
            </a:r>
            <a:r>
              <a:rPr lang="en-US" altLang="zh-CN" dirty="0"/>
              <a:t>K</a:t>
            </a:r>
            <a:r>
              <a:rPr lang="zh-CN" altLang="en-US" dirty="0"/>
              <a:t>倍区间。  </a:t>
            </a:r>
          </a:p>
          <a:p>
            <a:pPr marL="0" indent="0">
              <a:buNone/>
            </a:pPr>
            <a:r>
              <a:rPr lang="zh-CN" altLang="en-US" dirty="0"/>
              <a:t>你能求出数列中总共有多少个</a:t>
            </a:r>
            <a:r>
              <a:rPr lang="en-US" altLang="zh-CN" dirty="0"/>
              <a:t>K</a:t>
            </a:r>
            <a:r>
              <a:rPr lang="zh-CN" altLang="en-US" dirty="0"/>
              <a:t>倍区间吗？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第一行包含两个整数</a:t>
            </a:r>
            <a:r>
              <a:rPr lang="en-US" altLang="zh-CN" dirty="0"/>
              <a:t>N</a:t>
            </a:r>
            <a:r>
              <a:rPr lang="zh-CN" altLang="en-US" dirty="0"/>
              <a:t>和</a:t>
            </a:r>
            <a:r>
              <a:rPr lang="en-US" altLang="zh-CN" dirty="0"/>
              <a:t>K</a:t>
            </a:r>
            <a:r>
              <a:rPr lang="zh-CN" altLang="en-US" dirty="0"/>
              <a:t>。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F0000"/>
                </a:solidFill>
              </a:rPr>
              <a:t>1 &lt;= N, K &lt;= 100000</a:t>
            </a:r>
            <a:r>
              <a:rPr lang="en-US" altLang="zh-CN" dirty="0"/>
              <a:t>)  </a:t>
            </a:r>
          </a:p>
          <a:p>
            <a:pPr marL="0" indent="0">
              <a:buNone/>
            </a:pPr>
            <a:r>
              <a:rPr lang="zh-CN" altLang="en-US" dirty="0"/>
              <a:t>以下</a:t>
            </a:r>
            <a:r>
              <a:rPr lang="en-US" altLang="zh-CN" dirty="0"/>
              <a:t>N</a:t>
            </a:r>
            <a:r>
              <a:rPr lang="zh-CN" altLang="en-US" dirty="0"/>
              <a:t>行每行包含一个整数</a:t>
            </a:r>
            <a:r>
              <a:rPr lang="en-US" altLang="zh-CN" dirty="0"/>
              <a:t>Ai</a:t>
            </a:r>
            <a:r>
              <a:rPr lang="zh-CN" altLang="en-US" dirty="0"/>
              <a:t>。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F0000"/>
                </a:solidFill>
              </a:rPr>
              <a:t>1 &lt;= Ai &lt;= 100000</a:t>
            </a:r>
            <a:r>
              <a:rPr lang="en-US" altLang="zh-CN" dirty="0"/>
              <a:t>)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例子：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 = [1, 2, 3, 4, 5], K = 2</a:t>
            </a:r>
          </a:p>
          <a:p>
            <a:pPr marL="0" indent="0">
              <a:buNone/>
            </a:pPr>
            <a:r>
              <a:rPr lang="zh-CN" altLang="en-US" dirty="0"/>
              <a:t>答案是</a:t>
            </a:r>
            <a:r>
              <a:rPr lang="en-US" altLang="zh-CN" dirty="0"/>
              <a:t>6</a:t>
            </a:r>
            <a:r>
              <a:rPr lang="zh-CN" altLang="en-US" dirty="0"/>
              <a:t>：</a:t>
            </a:r>
            <a:r>
              <a:rPr lang="en-US" altLang="zh-CN" dirty="0"/>
              <a:t>[1, 2, 3], [1, 2, 3, 4], [2], [2, 3, 4, 5], [3, 4, 5], [4]</a:t>
            </a:r>
          </a:p>
        </p:txBody>
      </p:sp>
    </p:spTree>
    <p:extLst>
      <p:ext uri="{BB962C8B-B14F-4D97-AF65-F5344CB8AC3E}">
        <p14:creationId xmlns:p14="http://schemas.microsoft.com/office/powerpoint/2010/main" val="245345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44312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基本思路：枚举起点</a:t>
            </a:r>
            <a:r>
              <a:rPr lang="en-US" altLang="zh-CN" dirty="0"/>
              <a:t>Ai</a:t>
            </a:r>
            <a:r>
              <a:rPr lang="zh-CN" altLang="en-US" dirty="0"/>
              <a:t>和终点</a:t>
            </a:r>
            <a:r>
              <a:rPr lang="en-US" altLang="zh-CN" dirty="0" err="1"/>
              <a:t>Aj</a:t>
            </a:r>
            <a:r>
              <a:rPr lang="zh-CN" altLang="en-US" dirty="0"/>
              <a:t>，计算部分和</a:t>
            </a:r>
            <a:r>
              <a:rPr lang="en-US" altLang="zh-CN" dirty="0"/>
              <a:t>S = Ai + Ai+1 + Ai+2 + … </a:t>
            </a:r>
            <a:r>
              <a:rPr lang="en-US" altLang="zh-CN" dirty="0" err="1"/>
              <a:t>Aj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如果</a:t>
            </a:r>
            <a:r>
              <a:rPr lang="en-US" altLang="zh-CN" dirty="0"/>
              <a:t>S</a:t>
            </a:r>
            <a:r>
              <a:rPr lang="zh-CN" altLang="en-US" dirty="0"/>
              <a:t>是</a:t>
            </a:r>
            <a:r>
              <a:rPr lang="en-US" altLang="zh-CN" dirty="0"/>
              <a:t>K</a:t>
            </a:r>
            <a:r>
              <a:rPr lang="zh-CN" altLang="en-US" dirty="0"/>
              <a:t>倍数，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  <a:p>
            <a:pPr marL="0" indent="0">
              <a:buNone/>
            </a:pPr>
            <a:r>
              <a:rPr lang="en-US" altLang="zh-CN" dirty="0"/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 = 1 … N:</a:t>
            </a:r>
          </a:p>
          <a:p>
            <a:pPr marL="0" indent="0">
              <a:buNone/>
            </a:pPr>
            <a:r>
              <a:rPr lang="en-US" altLang="zh-CN" dirty="0"/>
              <a:t>  for j = </a:t>
            </a:r>
            <a:r>
              <a:rPr lang="en-US" altLang="zh-CN" dirty="0" err="1"/>
              <a:t>i</a:t>
            </a:r>
            <a:r>
              <a:rPr lang="en-US" altLang="zh-CN" dirty="0"/>
              <a:t> … N:</a:t>
            </a:r>
          </a:p>
          <a:p>
            <a:pPr marL="0" indent="0">
              <a:buNone/>
            </a:pPr>
            <a:r>
              <a:rPr lang="en-US" altLang="zh-CN" dirty="0"/>
              <a:t>    s = 0</a:t>
            </a:r>
          </a:p>
          <a:p>
            <a:pPr marL="0" indent="0">
              <a:buNone/>
            </a:pPr>
            <a:r>
              <a:rPr lang="en-US" altLang="zh-CN" dirty="0"/>
              <a:t>    for t = </a:t>
            </a:r>
            <a:r>
              <a:rPr lang="en-US" altLang="zh-CN" dirty="0" err="1"/>
              <a:t>i</a:t>
            </a:r>
            <a:r>
              <a:rPr lang="en-US" altLang="zh-CN" dirty="0"/>
              <a:t> … j:</a:t>
            </a:r>
          </a:p>
          <a:p>
            <a:pPr marL="0" indent="0">
              <a:buNone/>
            </a:pPr>
            <a:r>
              <a:rPr lang="en-US" altLang="zh-CN" dirty="0"/>
              <a:t>      s += A[t]</a:t>
            </a:r>
          </a:p>
          <a:p>
            <a:pPr marL="0" indent="0">
              <a:buNone/>
            </a:pPr>
            <a:r>
              <a:rPr lang="en-US" altLang="zh-CN" dirty="0"/>
              <a:t>    if s % K == 0: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215038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求部分和的利器：前缀和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对于一个数组</a:t>
            </a:r>
            <a:r>
              <a:rPr lang="en-US" altLang="zh-CN" dirty="0"/>
              <a:t>A = [A1, A2, … AN]</a:t>
            </a:r>
            <a:r>
              <a:rPr lang="zh-CN" altLang="en-US" dirty="0"/>
              <a:t>，我们将从</a:t>
            </a:r>
            <a:r>
              <a:rPr lang="en-US" altLang="zh-CN" dirty="0"/>
              <a:t>Ai</a:t>
            </a:r>
            <a:r>
              <a:rPr lang="zh-CN" altLang="en-US" dirty="0"/>
              <a:t>到</a:t>
            </a:r>
            <a:r>
              <a:rPr lang="en-US" altLang="zh-CN" dirty="0" err="1"/>
              <a:t>Aj</a:t>
            </a:r>
            <a:r>
              <a:rPr lang="zh-CN" altLang="en-US" dirty="0"/>
              <a:t>的和称作部分和，记为</a:t>
            </a:r>
            <a:r>
              <a:rPr lang="en-US" altLang="zh-CN" dirty="0"/>
              <a:t>S[</a:t>
            </a:r>
            <a:r>
              <a:rPr lang="en-US" altLang="zh-CN" dirty="0" err="1"/>
              <a:t>i</a:t>
            </a:r>
            <a:r>
              <a:rPr lang="en-US" altLang="zh-CN" dirty="0"/>
              <a:t>, j]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计算部分和</a:t>
            </a:r>
            <a:r>
              <a:rPr lang="zh-CN" altLang="en-US" dirty="0"/>
              <a:t>是非常常见的问题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为了减少计算部分和的时间复杂度，我们往往使用前缀和：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s[</a:t>
            </a:r>
            <a:r>
              <a:rPr lang="en-US" altLang="zh-CN" dirty="0" err="1"/>
              <a:t>i</a:t>
            </a:r>
            <a:r>
              <a:rPr lang="en-US" altLang="zh-CN" dirty="0"/>
              <a:t>] = A1 + A2 + … Ai</a:t>
            </a:r>
          </a:p>
          <a:p>
            <a:pPr marL="0" indent="0">
              <a:buNone/>
            </a:pPr>
            <a:r>
              <a:rPr lang="zh-CN" altLang="en-US" dirty="0"/>
              <a:t>例如</a:t>
            </a:r>
            <a:r>
              <a:rPr lang="en-US" altLang="zh-CN" dirty="0"/>
              <a:t>A = [1, 2, 5, 4, 3]</a:t>
            </a:r>
          </a:p>
          <a:p>
            <a:pPr marL="0" indent="0">
              <a:buNone/>
            </a:pPr>
            <a:r>
              <a:rPr lang="zh-CN" altLang="en-US" dirty="0"/>
              <a:t>则 </a:t>
            </a:r>
            <a:r>
              <a:rPr lang="en-US" altLang="zh-CN" dirty="0"/>
              <a:t>S = [1, 3, 8, 12, 15]</a:t>
            </a:r>
          </a:p>
          <a:p>
            <a:pPr marL="0" indent="0">
              <a:buNone/>
            </a:pPr>
            <a:r>
              <a:rPr lang="zh-CN" altLang="en-US" dirty="0"/>
              <a:t>我们要计算</a:t>
            </a:r>
            <a:r>
              <a:rPr lang="en-US" altLang="zh-CN" dirty="0"/>
              <a:t>Ai + Ai+1 + … </a:t>
            </a:r>
            <a:r>
              <a:rPr lang="en-US" altLang="zh-CN" dirty="0" err="1"/>
              <a:t>Aj</a:t>
            </a:r>
            <a:r>
              <a:rPr lang="zh-CN" altLang="en-US" dirty="0"/>
              <a:t>，则需计算</a:t>
            </a:r>
            <a:r>
              <a:rPr lang="en-US" altLang="zh-CN" dirty="0"/>
              <a:t>S[j] – S[i-1]</a:t>
            </a:r>
            <a:r>
              <a:rPr lang="zh-CN" altLang="en-US" dirty="0"/>
              <a:t>。 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例如</a:t>
            </a:r>
            <a:r>
              <a:rPr lang="en-US" altLang="zh-CN" dirty="0"/>
              <a:t>A2 + A3 + A4 = 2 + 5 + 4 = 11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利用前缀和：</a:t>
            </a:r>
            <a:r>
              <a:rPr lang="en-US" altLang="zh-CN" dirty="0"/>
              <a:t>S[4]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S[1]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12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11</a:t>
            </a:r>
          </a:p>
          <a:p>
            <a:pPr marL="0" indent="0">
              <a:buNone/>
            </a:pPr>
            <a:r>
              <a:rPr lang="zh-CN" altLang="en-US" dirty="0"/>
              <a:t>为了使用方便，我们一般令</a:t>
            </a:r>
            <a:r>
              <a:rPr lang="en-US" altLang="zh-CN" dirty="0"/>
              <a:t>S[0] = 0</a:t>
            </a:r>
            <a:r>
              <a:rPr lang="zh-CN" altLang="en-US" dirty="0"/>
              <a:t>，这样</a:t>
            </a:r>
            <a:r>
              <a:rPr lang="en-US" altLang="zh-CN" dirty="0"/>
              <a:t>A1+A2+A3 = S[3] – S[0] = 8 – 0 = 8.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F589028-E22D-45BD-8931-2B40F2FF4FCA}"/>
              </a:ext>
            </a:extLst>
          </p:cNvPr>
          <p:cNvSpPr/>
          <p:nvPr/>
        </p:nvSpPr>
        <p:spPr>
          <a:xfrm>
            <a:off x="7179469" y="396372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C3FCB81-C1B5-4B6F-92EA-5EB1CBAD2547}"/>
              </a:ext>
            </a:extLst>
          </p:cNvPr>
          <p:cNvSpPr/>
          <p:nvPr/>
        </p:nvSpPr>
        <p:spPr>
          <a:xfrm>
            <a:off x="7858125" y="396372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F6FB6DF-5D1D-4DC5-8AFE-101CC4876DEC}"/>
              </a:ext>
            </a:extLst>
          </p:cNvPr>
          <p:cNvSpPr/>
          <p:nvPr/>
        </p:nvSpPr>
        <p:spPr>
          <a:xfrm>
            <a:off x="8536781" y="396372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1402627-6673-4CFB-9FA9-D3FC514B0CE8}"/>
              </a:ext>
            </a:extLst>
          </p:cNvPr>
          <p:cNvSpPr/>
          <p:nvPr/>
        </p:nvSpPr>
        <p:spPr>
          <a:xfrm>
            <a:off x="9215437" y="396372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AEA73AE-B782-4D57-9BE5-C10895B8307A}"/>
              </a:ext>
            </a:extLst>
          </p:cNvPr>
          <p:cNvSpPr/>
          <p:nvPr/>
        </p:nvSpPr>
        <p:spPr>
          <a:xfrm>
            <a:off x="9894093" y="396372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622142F-54BF-4A99-B4D7-3E563BCE2056}"/>
              </a:ext>
            </a:extLst>
          </p:cNvPr>
          <p:cNvSpPr/>
          <p:nvPr/>
        </p:nvSpPr>
        <p:spPr>
          <a:xfrm>
            <a:off x="7179469" y="432805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5D8DA8E-A028-44ED-8F86-693F94E77102}"/>
              </a:ext>
            </a:extLst>
          </p:cNvPr>
          <p:cNvSpPr/>
          <p:nvPr/>
        </p:nvSpPr>
        <p:spPr>
          <a:xfrm>
            <a:off x="7858125" y="4328053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03B1519-0754-456D-BCE1-B5BD5244CEAD}"/>
              </a:ext>
            </a:extLst>
          </p:cNvPr>
          <p:cNvSpPr/>
          <p:nvPr/>
        </p:nvSpPr>
        <p:spPr>
          <a:xfrm>
            <a:off x="8536781" y="4328053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48963DE-7AD8-4142-A066-7085B6AA49AA}"/>
              </a:ext>
            </a:extLst>
          </p:cNvPr>
          <p:cNvSpPr/>
          <p:nvPr/>
        </p:nvSpPr>
        <p:spPr>
          <a:xfrm>
            <a:off x="9215437" y="4328053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D89C080-8815-463D-9F8C-38880C0199AB}"/>
              </a:ext>
            </a:extLst>
          </p:cNvPr>
          <p:cNvSpPr/>
          <p:nvPr/>
        </p:nvSpPr>
        <p:spPr>
          <a:xfrm>
            <a:off x="9894093" y="4328053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806602-3C1E-43D5-84D7-F27E52915727}"/>
              </a:ext>
            </a:extLst>
          </p:cNvPr>
          <p:cNvSpPr/>
          <p:nvPr/>
        </p:nvSpPr>
        <p:spPr>
          <a:xfrm>
            <a:off x="6500813" y="4328052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25850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44312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：枚举起点</a:t>
            </a:r>
            <a:r>
              <a:rPr lang="en-US" altLang="zh-CN" dirty="0"/>
              <a:t>Ai</a:t>
            </a:r>
            <a:r>
              <a:rPr lang="zh-CN" altLang="en-US" dirty="0"/>
              <a:t>和终点</a:t>
            </a:r>
            <a:r>
              <a:rPr lang="en-US" altLang="zh-CN" dirty="0" err="1"/>
              <a:t>Aj</a:t>
            </a:r>
            <a:r>
              <a:rPr lang="zh-CN" altLang="en-US" dirty="0"/>
              <a:t>，计算部分和</a:t>
            </a:r>
            <a:r>
              <a:rPr lang="en-US" altLang="zh-CN" dirty="0"/>
              <a:t>SUM = s[j] – s[i-1]</a:t>
            </a:r>
          </a:p>
          <a:p>
            <a:pPr marL="0" indent="0">
              <a:buNone/>
            </a:pPr>
            <a:r>
              <a:rPr lang="zh-CN" altLang="en-US" dirty="0"/>
              <a:t>如果</a:t>
            </a:r>
            <a:r>
              <a:rPr lang="en-US" altLang="zh-CN" dirty="0"/>
              <a:t>SUM</a:t>
            </a:r>
            <a:r>
              <a:rPr lang="zh-CN" altLang="en-US" dirty="0"/>
              <a:t>是</a:t>
            </a:r>
            <a:r>
              <a:rPr lang="en-US" altLang="zh-CN" dirty="0"/>
              <a:t>K</a:t>
            </a:r>
            <a:r>
              <a:rPr lang="zh-CN" altLang="en-US" dirty="0"/>
              <a:t>倍数，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  <a:p>
            <a:pPr marL="0" indent="0">
              <a:buNone/>
            </a:pPr>
            <a:r>
              <a:rPr lang="en-US" altLang="zh-CN" dirty="0"/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 = 1 … N:</a:t>
            </a:r>
          </a:p>
          <a:p>
            <a:pPr marL="0" indent="0">
              <a:buNone/>
            </a:pPr>
            <a:r>
              <a:rPr lang="en-US" altLang="zh-CN" dirty="0"/>
              <a:t>  for j = </a:t>
            </a:r>
            <a:r>
              <a:rPr lang="en-US" altLang="zh-CN" dirty="0" err="1"/>
              <a:t>i</a:t>
            </a:r>
            <a:r>
              <a:rPr lang="en-US" altLang="zh-CN" dirty="0"/>
              <a:t> … N:</a:t>
            </a:r>
          </a:p>
          <a:p>
            <a:pPr marL="0" indent="0">
              <a:buNone/>
            </a:pPr>
            <a:r>
              <a:rPr lang="en-US" altLang="zh-CN" dirty="0"/>
              <a:t>    sum = s[j] – s[i-1]</a:t>
            </a:r>
          </a:p>
          <a:p>
            <a:pPr marL="0" indent="0">
              <a:buNone/>
            </a:pPr>
            <a:r>
              <a:rPr lang="en-US" altLang="zh-CN" dirty="0"/>
              <a:t>if sum % K == 0: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ans</a:t>
            </a:r>
            <a:r>
              <a:rPr lang="en-US" altLang="zh-CN" dirty="0"/>
              <a:t>++                                                                 </a:t>
            </a:r>
          </a:p>
          <a:p>
            <a:pPr marL="0" indent="0">
              <a:buNone/>
            </a:pPr>
            <a:r>
              <a:rPr lang="zh-CN" altLang="en-US" dirty="0"/>
              <a:t>复杂度</a:t>
            </a:r>
            <a:r>
              <a:rPr lang="en-US" altLang="zh-CN" dirty="0"/>
              <a:t>O(N^2)</a:t>
            </a:r>
            <a:r>
              <a:rPr lang="zh-CN" altLang="en-US" dirty="0"/>
              <a:t>，考虑到</a:t>
            </a:r>
            <a:r>
              <a:rPr lang="en-US" altLang="zh-CN" dirty="0"/>
              <a:t>N=100000</a:t>
            </a:r>
            <a:r>
              <a:rPr lang="zh-CN" altLang="en-US" dirty="0"/>
              <a:t>，还是会超时！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8648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644312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：枚举起点</a:t>
            </a:r>
            <a:r>
              <a:rPr lang="en-US" altLang="zh-CN" dirty="0"/>
              <a:t>Ai</a:t>
            </a:r>
            <a:r>
              <a:rPr lang="zh-CN" altLang="en-US" dirty="0"/>
              <a:t>和终点</a:t>
            </a:r>
            <a:r>
              <a:rPr lang="en-US" altLang="zh-CN" dirty="0" err="1"/>
              <a:t>Aj</a:t>
            </a:r>
            <a:r>
              <a:rPr lang="zh-CN" altLang="en-US" dirty="0"/>
              <a:t>，计算部分和</a:t>
            </a:r>
            <a:r>
              <a:rPr lang="en-US" altLang="zh-CN" dirty="0"/>
              <a:t>SUM = s[j] – s[i-1]</a:t>
            </a:r>
          </a:p>
          <a:p>
            <a:pPr marL="0" indent="0">
              <a:buNone/>
            </a:pPr>
            <a:r>
              <a:rPr lang="zh-CN" altLang="en-US" dirty="0"/>
              <a:t>如果</a:t>
            </a:r>
            <a:r>
              <a:rPr lang="en-US" altLang="zh-CN" dirty="0"/>
              <a:t>SUM</a:t>
            </a:r>
            <a:r>
              <a:rPr lang="zh-CN" altLang="en-US" dirty="0"/>
              <a:t>是</a:t>
            </a:r>
            <a:r>
              <a:rPr lang="en-US" altLang="zh-CN" dirty="0"/>
              <a:t>K</a:t>
            </a:r>
            <a:r>
              <a:rPr lang="zh-CN" altLang="en-US" dirty="0"/>
              <a:t>倍数，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  <a:p>
            <a:pPr marL="0" indent="0">
              <a:buNone/>
            </a:pPr>
            <a:r>
              <a:rPr lang="en-US" altLang="zh-CN" dirty="0"/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 = 1 … N:</a:t>
            </a:r>
          </a:p>
          <a:p>
            <a:pPr marL="0" indent="0">
              <a:buNone/>
            </a:pPr>
            <a:r>
              <a:rPr lang="en-US" altLang="zh-CN" dirty="0"/>
              <a:t>  for j = </a:t>
            </a:r>
            <a:r>
              <a:rPr lang="en-US" altLang="zh-CN" dirty="0" err="1"/>
              <a:t>i</a:t>
            </a:r>
            <a:r>
              <a:rPr lang="en-US" altLang="zh-CN" dirty="0"/>
              <a:t> … N:</a:t>
            </a:r>
          </a:p>
          <a:p>
            <a:pPr marL="0" indent="0">
              <a:buNone/>
            </a:pPr>
            <a:r>
              <a:rPr lang="en-US" altLang="zh-CN" dirty="0"/>
              <a:t>    sum = s[j] – s[i-1]</a:t>
            </a:r>
          </a:p>
          <a:p>
            <a:pPr marL="0" indent="0">
              <a:buNone/>
            </a:pPr>
            <a:r>
              <a:rPr lang="en-US" altLang="zh-CN" dirty="0"/>
              <a:t>if sum % K == 0: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ans</a:t>
            </a:r>
            <a:r>
              <a:rPr lang="en-US" altLang="zh-CN" dirty="0"/>
              <a:t>++                                                        </a:t>
            </a:r>
            <a:r>
              <a:rPr lang="zh-CN" altLang="en-US" dirty="0"/>
              <a:t>组合计数：</a:t>
            </a:r>
            <a:r>
              <a:rPr lang="en-US" altLang="zh-CN" dirty="0"/>
              <a:t>C(3, 2) + C(3, 2) = 3 + 3 = 6         </a:t>
            </a:r>
          </a:p>
          <a:p>
            <a:pPr marL="0" indent="0">
              <a:buNone/>
            </a:pPr>
            <a:r>
              <a:rPr lang="zh-CN" altLang="en-US" dirty="0"/>
              <a:t>复杂度</a:t>
            </a:r>
            <a:r>
              <a:rPr lang="en-US" altLang="zh-CN" dirty="0"/>
              <a:t>O(N^2)</a:t>
            </a:r>
            <a:r>
              <a:rPr lang="zh-CN" altLang="en-US" dirty="0"/>
              <a:t>，考虑到</a:t>
            </a:r>
            <a:r>
              <a:rPr lang="en-US" altLang="zh-CN" dirty="0"/>
              <a:t>N=100000</a:t>
            </a:r>
            <a:r>
              <a:rPr lang="zh-CN" altLang="en-US" dirty="0"/>
              <a:t>，还是会超时！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2C41EC2-2CF4-4E2A-8A96-B6A97B3AE555}"/>
              </a:ext>
            </a:extLst>
          </p:cNvPr>
          <p:cNvSpPr/>
          <p:nvPr/>
        </p:nvSpPr>
        <p:spPr>
          <a:xfrm>
            <a:off x="7079457" y="301360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E48FC8-C69A-4BD5-8C44-4DC0589915F0}"/>
              </a:ext>
            </a:extLst>
          </p:cNvPr>
          <p:cNvSpPr/>
          <p:nvPr/>
        </p:nvSpPr>
        <p:spPr>
          <a:xfrm>
            <a:off x="7758113" y="30136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70EE2F4-83AB-4454-80F1-F93F28B54694}"/>
              </a:ext>
            </a:extLst>
          </p:cNvPr>
          <p:cNvSpPr/>
          <p:nvPr/>
        </p:nvSpPr>
        <p:spPr>
          <a:xfrm>
            <a:off x="8436769" y="30136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E812867-3A68-45AF-88D1-AF3F4046A4D7}"/>
              </a:ext>
            </a:extLst>
          </p:cNvPr>
          <p:cNvSpPr/>
          <p:nvPr/>
        </p:nvSpPr>
        <p:spPr>
          <a:xfrm>
            <a:off x="9115425" y="30136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9BBA690-7F99-40C9-AD2D-A06C64B87EAC}"/>
              </a:ext>
            </a:extLst>
          </p:cNvPr>
          <p:cNvSpPr/>
          <p:nvPr/>
        </p:nvSpPr>
        <p:spPr>
          <a:xfrm>
            <a:off x="9794081" y="30136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E7B8B6E-00A1-412F-99E0-6311E36275A5}"/>
              </a:ext>
            </a:extLst>
          </p:cNvPr>
          <p:cNvSpPr/>
          <p:nvPr/>
        </p:nvSpPr>
        <p:spPr>
          <a:xfrm>
            <a:off x="7079457" y="3377935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A592FA2-25DD-4EFA-AA81-0028A0F7AE92}"/>
              </a:ext>
            </a:extLst>
          </p:cNvPr>
          <p:cNvSpPr/>
          <p:nvPr/>
        </p:nvSpPr>
        <p:spPr>
          <a:xfrm>
            <a:off x="7758113" y="337793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6666EFE-98EE-4913-8345-7569EC1833B1}"/>
              </a:ext>
            </a:extLst>
          </p:cNvPr>
          <p:cNvSpPr/>
          <p:nvPr/>
        </p:nvSpPr>
        <p:spPr>
          <a:xfrm>
            <a:off x="8436769" y="337793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B04A247-02AD-4E98-AE36-292A6C7B47FE}"/>
              </a:ext>
            </a:extLst>
          </p:cNvPr>
          <p:cNvSpPr/>
          <p:nvPr/>
        </p:nvSpPr>
        <p:spPr>
          <a:xfrm>
            <a:off x="9115425" y="337793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40D3282-95B5-4CB5-804C-8A384AB1D06A}"/>
              </a:ext>
            </a:extLst>
          </p:cNvPr>
          <p:cNvSpPr/>
          <p:nvPr/>
        </p:nvSpPr>
        <p:spPr>
          <a:xfrm>
            <a:off x="9794081" y="337793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8F1047B-DB8F-4B83-A153-79938B84A218}"/>
              </a:ext>
            </a:extLst>
          </p:cNvPr>
          <p:cNvSpPr/>
          <p:nvPr/>
        </p:nvSpPr>
        <p:spPr>
          <a:xfrm>
            <a:off x="6400801" y="3377933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C6BA6EC-D4C4-46AD-AC24-25E82D101BF9}"/>
              </a:ext>
            </a:extLst>
          </p:cNvPr>
          <p:cNvGrpSpPr/>
          <p:nvPr/>
        </p:nvGrpSpPr>
        <p:grpSpPr>
          <a:xfrm>
            <a:off x="6400801" y="3776912"/>
            <a:ext cx="4818601" cy="880818"/>
            <a:chOff x="6400801" y="3776912"/>
            <a:chExt cx="4818601" cy="880818"/>
          </a:xfrm>
        </p:grpSpPr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FF903226-31C0-4BE1-92B3-D543058AA8F5}"/>
                </a:ext>
              </a:extLst>
            </p:cNvPr>
            <p:cNvCxnSpPr/>
            <p:nvPr/>
          </p:nvCxnSpPr>
          <p:spPr>
            <a:xfrm>
              <a:off x="10136982" y="3776914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BA8FBE4-979E-4887-9333-50380BA58375}"/>
                </a:ext>
              </a:extLst>
            </p:cNvPr>
            <p:cNvGrpSpPr/>
            <p:nvPr/>
          </p:nvGrpSpPr>
          <p:grpSpPr>
            <a:xfrm>
              <a:off x="6400801" y="3789229"/>
              <a:ext cx="4818601" cy="868501"/>
              <a:chOff x="6400801" y="3789229"/>
              <a:chExt cx="4818601" cy="868501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F23B781-D4DD-43DB-A1B0-66D138B46CC7}"/>
                  </a:ext>
                </a:extLst>
              </p:cNvPr>
              <p:cNvSpPr/>
              <p:nvPr/>
            </p:nvSpPr>
            <p:spPr>
              <a:xfrm>
                <a:off x="7079457" y="4293399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82987499-367F-4D6C-8D8F-1C3195499660}"/>
                  </a:ext>
                </a:extLst>
              </p:cNvPr>
              <p:cNvSpPr/>
              <p:nvPr/>
            </p:nvSpPr>
            <p:spPr>
              <a:xfrm>
                <a:off x="7758113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en-US" dirty="0"/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F85501B3-5992-4E0E-9BF3-F9B08EB23411}"/>
                  </a:ext>
                </a:extLst>
              </p:cNvPr>
              <p:cNvSpPr/>
              <p:nvPr/>
            </p:nvSpPr>
            <p:spPr>
              <a:xfrm>
                <a:off x="8436769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</a:t>
                </a:r>
                <a:endParaRPr lang="en-US" dirty="0"/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F84B1891-B631-4A7B-813D-00CB014D3AD7}"/>
                  </a:ext>
                </a:extLst>
              </p:cNvPr>
              <p:cNvSpPr/>
              <p:nvPr/>
            </p:nvSpPr>
            <p:spPr>
              <a:xfrm>
                <a:off x="9115425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</a:t>
                </a:r>
                <a:endParaRPr lang="en-US" dirty="0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7E12224-F9C2-4C0C-AF74-03862DB946B2}"/>
                  </a:ext>
                </a:extLst>
              </p:cNvPr>
              <p:cNvSpPr/>
              <p:nvPr/>
            </p:nvSpPr>
            <p:spPr>
              <a:xfrm>
                <a:off x="9794081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en-US" dirty="0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FF56FB41-04F4-4DE1-BAB2-8D7A2B8ECEB0}"/>
                  </a:ext>
                </a:extLst>
              </p:cNvPr>
              <p:cNvSpPr/>
              <p:nvPr/>
            </p:nvSpPr>
            <p:spPr>
              <a:xfrm>
                <a:off x="6400801" y="4293397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0</a:t>
                </a:r>
              </a:p>
            </p:txBody>
          </p: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B1C6594-8900-4FDC-A9C3-2A1CB58BFA34}"/>
                  </a:ext>
                </a:extLst>
              </p:cNvPr>
              <p:cNvSpPr txBox="1"/>
              <p:nvPr/>
            </p:nvSpPr>
            <p:spPr>
              <a:xfrm>
                <a:off x="10598181" y="3836197"/>
                <a:ext cx="621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%K</a:t>
                </a:r>
                <a:endParaRPr lang="en-US" dirty="0"/>
              </a:p>
            </p:txBody>
          </p: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40605827-B212-436E-A317-59B5C704E92A}"/>
                  </a:ext>
                </a:extLst>
              </p:cNvPr>
              <p:cNvCxnSpPr/>
              <p:nvPr/>
            </p:nvCxnSpPr>
            <p:spPr>
              <a:xfrm>
                <a:off x="6740129" y="3789230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箭头连接符 24">
                <a:extLst>
                  <a:ext uri="{FF2B5EF4-FFF2-40B4-BE49-F238E27FC236}">
                    <a16:creationId xmlns:a16="http://schemas.microsoft.com/office/drawing/2014/main" id="{470F14E5-E43A-486C-B4BC-F3607E0CC5EC}"/>
                  </a:ext>
                </a:extLst>
              </p:cNvPr>
              <p:cNvCxnSpPr/>
              <p:nvPr/>
            </p:nvCxnSpPr>
            <p:spPr>
              <a:xfrm>
                <a:off x="7418785" y="3789229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25">
                <a:extLst>
                  <a:ext uri="{FF2B5EF4-FFF2-40B4-BE49-F238E27FC236}">
                    <a16:creationId xmlns:a16="http://schemas.microsoft.com/office/drawing/2014/main" id="{D4170232-7D5E-41AB-941A-5D9823173E28}"/>
                  </a:ext>
                </a:extLst>
              </p:cNvPr>
              <p:cNvCxnSpPr/>
              <p:nvPr/>
            </p:nvCxnSpPr>
            <p:spPr>
              <a:xfrm>
                <a:off x="8106967" y="3789229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9C6743B7-783C-4CD6-849A-82F36C81361F}"/>
                </a:ext>
              </a:extLst>
            </p:cNvPr>
            <p:cNvCxnSpPr/>
            <p:nvPr/>
          </p:nvCxnSpPr>
          <p:spPr>
            <a:xfrm>
              <a:off x="8776097" y="3776913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AB59B864-6EFB-4EBA-97C0-9BFF88B3E496}"/>
                </a:ext>
              </a:extLst>
            </p:cNvPr>
            <p:cNvCxnSpPr/>
            <p:nvPr/>
          </p:nvCxnSpPr>
          <p:spPr>
            <a:xfrm>
              <a:off x="9454753" y="3776912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266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870839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思路</a:t>
            </a:r>
            <a:r>
              <a:rPr lang="en-US" altLang="zh-CN" dirty="0"/>
              <a:t>3</a:t>
            </a:r>
            <a:r>
              <a:rPr lang="zh-CN" altLang="en-US" dirty="0"/>
              <a:t>：计算前缀和</a:t>
            </a:r>
            <a:r>
              <a:rPr lang="en-US" altLang="zh-CN" dirty="0"/>
              <a:t>s[0], s[1], s[2], … s[N]</a:t>
            </a:r>
            <a:r>
              <a:rPr lang="zh-CN" altLang="en-US" dirty="0"/>
              <a:t>。统计</a:t>
            </a:r>
            <a:r>
              <a:rPr lang="en-US" altLang="zh-CN" dirty="0"/>
              <a:t>s[]</a:t>
            </a:r>
            <a:r>
              <a:rPr lang="zh-CN" altLang="en-US" dirty="0"/>
              <a:t>中模</a:t>
            </a:r>
            <a:r>
              <a:rPr lang="en-US" altLang="zh-CN" dirty="0"/>
              <a:t>K</a:t>
            </a:r>
            <a:r>
              <a:rPr lang="zh-CN" altLang="en-US" dirty="0"/>
              <a:t>余</a:t>
            </a:r>
            <a:r>
              <a:rPr lang="en-US" altLang="zh-CN" dirty="0"/>
              <a:t>0, 1, 2 … K-1</a:t>
            </a:r>
            <a:r>
              <a:rPr lang="zh-CN" altLang="en-US" dirty="0"/>
              <a:t>的数量，记为</a:t>
            </a:r>
            <a:r>
              <a:rPr lang="en-US" altLang="zh-CN" dirty="0" err="1"/>
              <a:t>cnt</a:t>
            </a:r>
            <a:r>
              <a:rPr lang="en-US" altLang="zh-CN" dirty="0"/>
              <a:t>[0], </a:t>
            </a:r>
            <a:r>
              <a:rPr lang="en-US" altLang="zh-CN" dirty="0" err="1"/>
              <a:t>cnt</a:t>
            </a:r>
            <a:r>
              <a:rPr lang="en-US" altLang="zh-CN" dirty="0"/>
              <a:t>[1], </a:t>
            </a:r>
            <a:r>
              <a:rPr lang="en-US" altLang="zh-CN" dirty="0" err="1"/>
              <a:t>cnt</a:t>
            </a:r>
            <a:r>
              <a:rPr lang="en-US" altLang="zh-CN" dirty="0"/>
              <a:t>[2] … </a:t>
            </a:r>
            <a:r>
              <a:rPr lang="en-US" altLang="zh-CN" dirty="0" err="1"/>
              <a:t>cnt</a:t>
            </a:r>
            <a:r>
              <a:rPr lang="en-US" altLang="zh-CN" dirty="0"/>
              <a:t>[K-1]</a:t>
            </a:r>
            <a:r>
              <a:rPr lang="zh-CN" altLang="en-US" dirty="0"/>
              <a:t>。答案就是：</a:t>
            </a:r>
            <a:r>
              <a:rPr lang="en-US" altLang="zh-CN" dirty="0" err="1"/>
              <a:t>cnt</a:t>
            </a:r>
            <a:r>
              <a:rPr lang="en-US" altLang="zh-CN" dirty="0"/>
              <a:t>[0]*(</a:t>
            </a:r>
            <a:r>
              <a:rPr lang="en-US" altLang="zh-CN" dirty="0" err="1"/>
              <a:t>cnt</a:t>
            </a:r>
            <a:r>
              <a:rPr lang="en-US" altLang="zh-CN" dirty="0"/>
              <a:t>[0]-1)/2 + </a:t>
            </a:r>
            <a:r>
              <a:rPr lang="en-US" altLang="zh-CN" dirty="0" err="1"/>
              <a:t>cnt</a:t>
            </a:r>
            <a:r>
              <a:rPr lang="en-US" altLang="zh-CN" dirty="0"/>
              <a:t>[1]*(</a:t>
            </a:r>
            <a:r>
              <a:rPr lang="en-US" altLang="zh-CN" dirty="0" err="1"/>
              <a:t>cnt</a:t>
            </a:r>
            <a:r>
              <a:rPr lang="en-US" altLang="zh-CN" dirty="0"/>
              <a:t>[1]-1)/2 +… +</a:t>
            </a:r>
            <a:r>
              <a:rPr lang="en-US" altLang="zh-CN" dirty="0" err="1"/>
              <a:t>cnt</a:t>
            </a:r>
            <a:r>
              <a:rPr lang="en-US" altLang="zh-CN" dirty="0"/>
              <a:t>[K-1]*(</a:t>
            </a:r>
            <a:r>
              <a:rPr lang="en-US" altLang="zh-CN" dirty="0" err="1"/>
              <a:t>cnt</a:t>
            </a:r>
            <a:r>
              <a:rPr lang="en-US" altLang="zh-CN" dirty="0"/>
              <a:t>[K-1]-1)/2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2C41EC2-2CF4-4E2A-8A96-B6A97B3AE555}"/>
              </a:ext>
            </a:extLst>
          </p:cNvPr>
          <p:cNvSpPr/>
          <p:nvPr/>
        </p:nvSpPr>
        <p:spPr>
          <a:xfrm>
            <a:off x="1440657" y="4342871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AE48FC8-C69A-4BD5-8C44-4DC0589915F0}"/>
              </a:ext>
            </a:extLst>
          </p:cNvPr>
          <p:cNvSpPr/>
          <p:nvPr/>
        </p:nvSpPr>
        <p:spPr>
          <a:xfrm>
            <a:off x="2119313" y="4342870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70EE2F4-83AB-4454-80F1-F93F28B54694}"/>
              </a:ext>
            </a:extLst>
          </p:cNvPr>
          <p:cNvSpPr/>
          <p:nvPr/>
        </p:nvSpPr>
        <p:spPr>
          <a:xfrm>
            <a:off x="2797969" y="4342870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E812867-3A68-45AF-88D1-AF3F4046A4D7}"/>
              </a:ext>
            </a:extLst>
          </p:cNvPr>
          <p:cNvSpPr/>
          <p:nvPr/>
        </p:nvSpPr>
        <p:spPr>
          <a:xfrm>
            <a:off x="3476625" y="4342870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9BBA690-7F99-40C9-AD2D-A06C64B87EAC}"/>
              </a:ext>
            </a:extLst>
          </p:cNvPr>
          <p:cNvSpPr/>
          <p:nvPr/>
        </p:nvSpPr>
        <p:spPr>
          <a:xfrm>
            <a:off x="4155281" y="4342870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E7B8B6E-00A1-412F-99E0-6311E36275A5}"/>
              </a:ext>
            </a:extLst>
          </p:cNvPr>
          <p:cNvSpPr/>
          <p:nvPr/>
        </p:nvSpPr>
        <p:spPr>
          <a:xfrm>
            <a:off x="1440657" y="4707201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A592FA2-25DD-4EFA-AA81-0028A0F7AE92}"/>
              </a:ext>
            </a:extLst>
          </p:cNvPr>
          <p:cNvSpPr/>
          <p:nvPr/>
        </p:nvSpPr>
        <p:spPr>
          <a:xfrm>
            <a:off x="2119313" y="4707200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6666EFE-98EE-4913-8345-7569EC1833B1}"/>
              </a:ext>
            </a:extLst>
          </p:cNvPr>
          <p:cNvSpPr/>
          <p:nvPr/>
        </p:nvSpPr>
        <p:spPr>
          <a:xfrm>
            <a:off x="2797969" y="4707200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B04A247-02AD-4E98-AE36-292A6C7B47FE}"/>
              </a:ext>
            </a:extLst>
          </p:cNvPr>
          <p:cNvSpPr/>
          <p:nvPr/>
        </p:nvSpPr>
        <p:spPr>
          <a:xfrm>
            <a:off x="3476625" y="4707200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40D3282-95B5-4CB5-804C-8A384AB1D06A}"/>
              </a:ext>
            </a:extLst>
          </p:cNvPr>
          <p:cNvSpPr/>
          <p:nvPr/>
        </p:nvSpPr>
        <p:spPr>
          <a:xfrm>
            <a:off x="4155281" y="4707200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15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8F1047B-DB8F-4B83-A153-79938B84A218}"/>
              </a:ext>
            </a:extLst>
          </p:cNvPr>
          <p:cNvSpPr/>
          <p:nvPr/>
        </p:nvSpPr>
        <p:spPr>
          <a:xfrm>
            <a:off x="762001" y="4707199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C6BA6EC-D4C4-46AD-AC24-25E82D101BF9}"/>
              </a:ext>
            </a:extLst>
          </p:cNvPr>
          <p:cNvGrpSpPr/>
          <p:nvPr/>
        </p:nvGrpSpPr>
        <p:grpSpPr>
          <a:xfrm>
            <a:off x="762001" y="5106178"/>
            <a:ext cx="4818601" cy="880818"/>
            <a:chOff x="6400801" y="3776912"/>
            <a:chExt cx="4818601" cy="880818"/>
          </a:xfrm>
        </p:grpSpPr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FF903226-31C0-4BE1-92B3-D543058AA8F5}"/>
                </a:ext>
              </a:extLst>
            </p:cNvPr>
            <p:cNvCxnSpPr/>
            <p:nvPr/>
          </p:nvCxnSpPr>
          <p:spPr>
            <a:xfrm>
              <a:off x="10136982" y="3776914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BA8FBE4-979E-4887-9333-50380BA58375}"/>
                </a:ext>
              </a:extLst>
            </p:cNvPr>
            <p:cNvGrpSpPr/>
            <p:nvPr/>
          </p:nvGrpSpPr>
          <p:grpSpPr>
            <a:xfrm>
              <a:off x="6400801" y="3789229"/>
              <a:ext cx="4818601" cy="868501"/>
              <a:chOff x="6400801" y="3789229"/>
              <a:chExt cx="4818601" cy="868501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F23B781-D4DD-43DB-A1B0-66D138B46CC7}"/>
                  </a:ext>
                </a:extLst>
              </p:cNvPr>
              <p:cNvSpPr/>
              <p:nvPr/>
            </p:nvSpPr>
            <p:spPr>
              <a:xfrm>
                <a:off x="7079457" y="4293399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1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82987499-367F-4D6C-8D8F-1C3195499660}"/>
                  </a:ext>
                </a:extLst>
              </p:cNvPr>
              <p:cNvSpPr/>
              <p:nvPr/>
            </p:nvSpPr>
            <p:spPr>
              <a:xfrm>
                <a:off x="7758113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en-US" dirty="0"/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F85501B3-5992-4E0E-9BF3-F9B08EB23411}"/>
                  </a:ext>
                </a:extLst>
              </p:cNvPr>
              <p:cNvSpPr/>
              <p:nvPr/>
            </p:nvSpPr>
            <p:spPr>
              <a:xfrm>
                <a:off x="8436769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</a:t>
                </a:r>
                <a:endParaRPr lang="en-US" dirty="0"/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F84B1891-B631-4A7B-813D-00CB014D3AD7}"/>
                  </a:ext>
                </a:extLst>
              </p:cNvPr>
              <p:cNvSpPr/>
              <p:nvPr/>
            </p:nvSpPr>
            <p:spPr>
              <a:xfrm>
                <a:off x="9115425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</a:t>
                </a:r>
                <a:endParaRPr lang="en-US" dirty="0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7E12224-F9C2-4C0C-AF74-03862DB946B2}"/>
                  </a:ext>
                </a:extLst>
              </p:cNvPr>
              <p:cNvSpPr/>
              <p:nvPr/>
            </p:nvSpPr>
            <p:spPr>
              <a:xfrm>
                <a:off x="9794081" y="4293398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1</a:t>
                </a:r>
                <a:endParaRPr lang="en-US" dirty="0"/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FF56FB41-04F4-4DE1-BAB2-8D7A2B8ECEB0}"/>
                  </a:ext>
                </a:extLst>
              </p:cNvPr>
              <p:cNvSpPr/>
              <p:nvPr/>
            </p:nvSpPr>
            <p:spPr>
              <a:xfrm>
                <a:off x="6400801" y="4293397"/>
                <a:ext cx="678656" cy="364331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0</a:t>
                </a:r>
              </a:p>
            </p:txBody>
          </p: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B1C6594-8900-4FDC-A9C3-2A1CB58BFA34}"/>
                  </a:ext>
                </a:extLst>
              </p:cNvPr>
              <p:cNvSpPr txBox="1"/>
              <p:nvPr/>
            </p:nvSpPr>
            <p:spPr>
              <a:xfrm>
                <a:off x="10598181" y="3836197"/>
                <a:ext cx="621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%K</a:t>
                </a:r>
                <a:endParaRPr lang="en-US" dirty="0"/>
              </a:p>
            </p:txBody>
          </p:sp>
          <p:cxnSp>
            <p:nvCxnSpPr>
              <p:cNvPr id="24" name="直接箭头连接符 23">
                <a:extLst>
                  <a:ext uri="{FF2B5EF4-FFF2-40B4-BE49-F238E27FC236}">
                    <a16:creationId xmlns:a16="http://schemas.microsoft.com/office/drawing/2014/main" id="{40605827-B212-436E-A317-59B5C704E92A}"/>
                  </a:ext>
                </a:extLst>
              </p:cNvPr>
              <p:cNvCxnSpPr/>
              <p:nvPr/>
            </p:nvCxnSpPr>
            <p:spPr>
              <a:xfrm>
                <a:off x="6740129" y="3789230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箭头连接符 24">
                <a:extLst>
                  <a:ext uri="{FF2B5EF4-FFF2-40B4-BE49-F238E27FC236}">
                    <a16:creationId xmlns:a16="http://schemas.microsoft.com/office/drawing/2014/main" id="{470F14E5-E43A-486C-B4BC-F3607E0CC5EC}"/>
                  </a:ext>
                </a:extLst>
              </p:cNvPr>
              <p:cNvCxnSpPr/>
              <p:nvPr/>
            </p:nvCxnSpPr>
            <p:spPr>
              <a:xfrm>
                <a:off x="7418785" y="3789229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25">
                <a:extLst>
                  <a:ext uri="{FF2B5EF4-FFF2-40B4-BE49-F238E27FC236}">
                    <a16:creationId xmlns:a16="http://schemas.microsoft.com/office/drawing/2014/main" id="{D4170232-7D5E-41AB-941A-5D9823173E28}"/>
                  </a:ext>
                </a:extLst>
              </p:cNvPr>
              <p:cNvCxnSpPr/>
              <p:nvPr/>
            </p:nvCxnSpPr>
            <p:spPr>
              <a:xfrm>
                <a:off x="8106967" y="3789229"/>
                <a:ext cx="0" cy="46326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9C6743B7-783C-4CD6-849A-82F36C81361F}"/>
                </a:ext>
              </a:extLst>
            </p:cNvPr>
            <p:cNvCxnSpPr/>
            <p:nvPr/>
          </p:nvCxnSpPr>
          <p:spPr>
            <a:xfrm>
              <a:off x="8776097" y="3776913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AB59B864-6EFB-4EBA-97C0-9BFF88B3E496}"/>
                </a:ext>
              </a:extLst>
            </p:cNvPr>
            <p:cNvCxnSpPr/>
            <p:nvPr/>
          </p:nvCxnSpPr>
          <p:spPr>
            <a:xfrm>
              <a:off x="9454753" y="3776912"/>
              <a:ext cx="0" cy="46326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845F848F-8334-44B4-8025-6644DAE18971}"/>
              </a:ext>
            </a:extLst>
          </p:cNvPr>
          <p:cNvSpPr txBox="1"/>
          <p:nvPr/>
        </p:nvSpPr>
        <p:spPr>
          <a:xfrm>
            <a:off x="6235168" y="1989322"/>
            <a:ext cx="54064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map&lt;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&gt; </a:t>
            </a:r>
            <a:r>
              <a:rPr lang="en-US" altLang="zh-CN" dirty="0" err="1"/>
              <a:t>cnt</a:t>
            </a:r>
            <a:r>
              <a:rPr lang="en-US" dirty="0"/>
              <a:t>;</a:t>
            </a:r>
          </a:p>
          <a:p>
            <a:r>
              <a:rPr lang="en-US" dirty="0" err="1"/>
              <a:t>int</a:t>
            </a:r>
            <a:r>
              <a:rPr lang="en-US" dirty="0"/>
              <a:t> main() {</a:t>
            </a:r>
          </a:p>
          <a:p>
            <a:r>
              <a:rPr lang="en-US" dirty="0"/>
              <a:t>  s[0] = 0;</a:t>
            </a:r>
          </a:p>
          <a:p>
            <a:r>
              <a:rPr lang="en-US" dirty="0"/>
              <a:t>  </a:t>
            </a:r>
            <a:r>
              <a:rPr lang="en-US" dirty="0" err="1"/>
              <a:t>cnt</a:t>
            </a:r>
            <a:r>
              <a:rPr lang="en-US" dirty="0"/>
              <a:t>[0] = 1;</a:t>
            </a:r>
          </a:p>
          <a:p>
            <a:r>
              <a:rPr lang="nn-NO" dirty="0"/>
              <a:t>  for(int i = 1; i &lt;= n; i++) {</a:t>
            </a:r>
            <a:endParaRPr lang="en-US" dirty="0"/>
          </a:p>
          <a:p>
            <a:r>
              <a:rPr lang="en-US" dirty="0"/>
              <a:t>    s[</a:t>
            </a:r>
            <a:r>
              <a:rPr lang="en-US" dirty="0" err="1"/>
              <a:t>i</a:t>
            </a:r>
            <a:r>
              <a:rPr lang="en-US" dirty="0"/>
              <a:t>] = (s[i-1] + a[</a:t>
            </a:r>
            <a:r>
              <a:rPr lang="en-US" dirty="0" err="1"/>
              <a:t>i</a:t>
            </a:r>
            <a:r>
              <a:rPr lang="en-US" dirty="0"/>
              <a:t>]) % k;</a:t>
            </a:r>
          </a:p>
          <a:p>
            <a:r>
              <a:rPr lang="en-US" dirty="0"/>
              <a:t>    </a:t>
            </a:r>
            <a:r>
              <a:rPr lang="en-US" dirty="0" err="1"/>
              <a:t>cnt</a:t>
            </a:r>
            <a:r>
              <a:rPr lang="en-US" dirty="0"/>
              <a:t>[s[</a:t>
            </a:r>
            <a:r>
              <a:rPr lang="en-US" dirty="0" err="1"/>
              <a:t>i</a:t>
            </a:r>
            <a:r>
              <a:rPr lang="en-US" dirty="0"/>
              <a:t>]]++;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long </a:t>
            </a:r>
            <a:r>
              <a:rPr lang="en-US" dirty="0" err="1"/>
              <a:t>long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= 0;</a:t>
            </a:r>
          </a:p>
          <a:p>
            <a:r>
              <a:rPr lang="nn-NO" dirty="0"/>
              <a:t>  for(int i = 0; i &lt; k; i++) {</a:t>
            </a:r>
          </a:p>
          <a:p>
            <a:r>
              <a:rPr lang="en-US" dirty="0"/>
              <a:t>    </a:t>
            </a:r>
            <a:r>
              <a:rPr lang="en-US" dirty="0" err="1"/>
              <a:t>ans</a:t>
            </a:r>
            <a:r>
              <a:rPr lang="en-US" dirty="0"/>
              <a:t> += (long long)(</a:t>
            </a:r>
            <a:r>
              <a:rPr lang="en-US" dirty="0" err="1"/>
              <a:t>cnt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 * (</a:t>
            </a:r>
            <a:r>
              <a:rPr lang="en-US" dirty="0" err="1"/>
              <a:t>cnt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 - 1) / 2;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ans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return 0;</a:t>
            </a:r>
          </a:p>
          <a:p>
            <a:r>
              <a:rPr lang="en-US" dirty="0"/>
              <a:t>}	</a:t>
            </a:r>
          </a:p>
        </p:txBody>
      </p:sp>
    </p:spTree>
    <p:extLst>
      <p:ext uri="{BB962C8B-B14F-4D97-AF65-F5344CB8AC3E}">
        <p14:creationId xmlns:p14="http://schemas.microsoft.com/office/powerpoint/2010/main" val="146488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给定一个长度为</a:t>
            </a:r>
            <a:r>
              <a:rPr lang="en-US" altLang="zh-CN" dirty="0"/>
              <a:t>N</a:t>
            </a:r>
            <a:r>
              <a:rPr lang="zh-CN" altLang="en-US" dirty="0"/>
              <a:t>的数组</a:t>
            </a:r>
            <a:r>
              <a:rPr lang="en-US" altLang="zh-CN" dirty="0"/>
              <a:t>A=[A1, A2, … AN]</a:t>
            </a:r>
            <a:r>
              <a:rPr lang="zh-CN" altLang="en-US" dirty="0"/>
              <a:t>，请你将</a:t>
            </a:r>
            <a:r>
              <a:rPr lang="en-US" altLang="zh-CN" dirty="0"/>
              <a:t>A</a:t>
            </a:r>
            <a:r>
              <a:rPr lang="zh-CN" altLang="en-US" dirty="0"/>
              <a:t>拆分成</a:t>
            </a:r>
            <a:r>
              <a:rPr lang="en-US" altLang="zh-CN" dirty="0"/>
              <a:t>3</a:t>
            </a:r>
            <a:r>
              <a:rPr lang="zh-CN" altLang="en-US" dirty="0"/>
              <a:t>段连续的子数组：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A1, A2, … </a:t>
            </a:r>
            <a:r>
              <a:rPr lang="en-US" altLang="zh-CN" dirty="0" err="1"/>
              <a:t>Ap</a:t>
            </a:r>
            <a:r>
              <a:rPr lang="en-US" altLang="zh-CN" dirty="0"/>
              <a:t> | Ap+1, Ap+2, … </a:t>
            </a:r>
            <a:r>
              <a:rPr lang="en-US" altLang="zh-CN" dirty="0" err="1"/>
              <a:t>Aq</a:t>
            </a:r>
            <a:r>
              <a:rPr lang="en-US" altLang="zh-CN" dirty="0"/>
              <a:t> | Aq+1, Aq+2, … AN</a:t>
            </a:r>
          </a:p>
          <a:p>
            <a:pPr marL="0" indent="0">
              <a:buNone/>
            </a:pPr>
            <a:r>
              <a:rPr lang="zh-CN" altLang="en-US" dirty="0"/>
              <a:t>令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S1 = A1 + A2 + … </a:t>
            </a:r>
            <a:r>
              <a:rPr lang="en-US" altLang="zh-CN" dirty="0" err="1"/>
              <a:t>Ap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S2 = Ap+1 + Ap+2 + … </a:t>
            </a:r>
            <a:r>
              <a:rPr lang="en-US" altLang="zh-CN" dirty="0" err="1"/>
              <a:t>Aq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S3 = Aq+1 + Aq+2 + … AN</a:t>
            </a:r>
          </a:p>
          <a:p>
            <a:pPr marL="0" indent="0">
              <a:buNone/>
            </a:pPr>
            <a:r>
              <a:rPr lang="zh-CN" altLang="en-US" dirty="0"/>
              <a:t>问有多少种划分方案可以使得</a:t>
            </a:r>
            <a:r>
              <a:rPr lang="en-US" altLang="zh-CN" dirty="0"/>
              <a:t>S1, S2, S3</a:t>
            </a:r>
            <a:r>
              <a:rPr lang="zh-CN" altLang="en-US" dirty="0"/>
              <a:t>两两相差不超过</a:t>
            </a:r>
            <a:r>
              <a:rPr lang="en-US" altLang="zh-CN" dirty="0"/>
              <a:t>1.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N &lt;= 100000,  -1000000 &lt;= Ai &lt;= 1000000</a:t>
            </a: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8204200" y="3327400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6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枚举例题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标题：平方十位数</a:t>
            </a:r>
          </a:p>
          <a:p>
            <a:pPr marL="0" indent="0">
              <a:buNone/>
            </a:pPr>
            <a:r>
              <a:rPr lang="zh-CN" altLang="en-US" dirty="0"/>
              <a:t>由</a:t>
            </a:r>
            <a:r>
              <a:rPr lang="en-US" altLang="zh-CN" dirty="0"/>
              <a:t>0~9</a:t>
            </a:r>
            <a:r>
              <a:rPr lang="zh-CN" altLang="en-US" dirty="0"/>
              <a:t>这</a:t>
            </a:r>
            <a:r>
              <a:rPr lang="en-US" altLang="zh-CN" dirty="0"/>
              <a:t>10</a:t>
            </a:r>
            <a:r>
              <a:rPr lang="zh-CN" altLang="en-US" dirty="0"/>
              <a:t>个数字不重复、不遗漏，可以组成很多</a:t>
            </a:r>
            <a:r>
              <a:rPr lang="en-US" altLang="zh-CN" dirty="0"/>
              <a:t>10</a:t>
            </a:r>
            <a:r>
              <a:rPr lang="zh-CN" altLang="en-US" dirty="0"/>
              <a:t>位数字。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这其中也有很多恰好是平方数（是某个数的平方）。</a:t>
            </a:r>
          </a:p>
          <a:p>
            <a:pPr marL="0" indent="0">
              <a:buNone/>
            </a:pPr>
            <a:r>
              <a:rPr lang="zh-CN" altLang="en-US" dirty="0"/>
              <a:t>比如：</a:t>
            </a:r>
            <a:r>
              <a:rPr lang="en-US" altLang="zh-CN" dirty="0"/>
              <a:t>1026753849</a:t>
            </a:r>
            <a:r>
              <a:rPr lang="zh-CN" altLang="en-US" dirty="0"/>
              <a:t>，就是其中最小的一个平方数。</a:t>
            </a:r>
          </a:p>
          <a:p>
            <a:pPr marL="0" indent="0">
              <a:buNone/>
            </a:pPr>
            <a:r>
              <a:rPr lang="zh-CN" altLang="en-US" dirty="0"/>
              <a:t>请你找出其中最大的一个平方数是多少？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87323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基本思路：枚举分界点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q</a:t>
            </a:r>
            <a:r>
              <a:rPr lang="zh-CN" altLang="en-US" dirty="0"/>
              <a:t>的位置，计算</a:t>
            </a:r>
            <a:r>
              <a:rPr lang="en-US" altLang="zh-CN" dirty="0"/>
              <a:t>S1</a:t>
            </a:r>
            <a:r>
              <a:rPr lang="zh-CN" altLang="en-US" dirty="0"/>
              <a:t>、</a:t>
            </a:r>
            <a:r>
              <a:rPr lang="en-US" altLang="zh-CN" dirty="0"/>
              <a:t>S2</a:t>
            </a:r>
            <a:r>
              <a:rPr lang="zh-CN" altLang="en-US" dirty="0"/>
              <a:t>和</a:t>
            </a:r>
            <a:r>
              <a:rPr lang="en-US" altLang="zh-CN" dirty="0"/>
              <a:t>S3</a:t>
            </a:r>
            <a:r>
              <a:rPr lang="zh-CN" altLang="en-US" dirty="0"/>
              <a:t>；如果符合要求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  <a:p>
            <a:pPr marL="0" indent="0">
              <a:buNone/>
            </a:pPr>
            <a:r>
              <a:rPr lang="en-US" altLang="zh-CN" dirty="0"/>
              <a:t>for p = 1 … N-2:</a:t>
            </a:r>
          </a:p>
          <a:p>
            <a:pPr marL="0" indent="0">
              <a:buNone/>
            </a:pPr>
            <a:r>
              <a:rPr lang="en-US" altLang="zh-CN" dirty="0"/>
              <a:t>  for q = p + 1 … N-1:</a:t>
            </a:r>
          </a:p>
          <a:p>
            <a:pPr marL="0" indent="0">
              <a:buNone/>
            </a:pPr>
            <a:r>
              <a:rPr lang="en-US" altLang="zh-CN" dirty="0"/>
              <a:t>    S1=S2=S3=0</a:t>
            </a:r>
          </a:p>
          <a:p>
            <a:pPr marL="0" indent="0">
              <a:buNone/>
            </a:pPr>
            <a:r>
              <a:rPr lang="en-US" altLang="zh-CN" dirty="0"/>
              <a:t>    for </a:t>
            </a:r>
            <a:r>
              <a:rPr lang="en-US" altLang="zh-CN" dirty="0" err="1"/>
              <a:t>i</a:t>
            </a:r>
            <a:r>
              <a:rPr lang="en-US" altLang="zh-CN" dirty="0"/>
              <a:t> = 1 … p {S1+=A[</a:t>
            </a:r>
            <a:r>
              <a:rPr lang="en-US" altLang="zh-CN" dirty="0" err="1"/>
              <a:t>i</a:t>
            </a:r>
            <a:r>
              <a:rPr lang="en-US" altLang="zh-CN" dirty="0"/>
              <a:t>]}</a:t>
            </a:r>
          </a:p>
          <a:p>
            <a:pPr marL="0" indent="0">
              <a:buNone/>
            </a:pPr>
            <a:r>
              <a:rPr lang="en-US" altLang="zh-CN" dirty="0"/>
              <a:t>    for </a:t>
            </a:r>
            <a:r>
              <a:rPr lang="en-US" altLang="zh-CN" dirty="0" err="1"/>
              <a:t>i</a:t>
            </a:r>
            <a:r>
              <a:rPr lang="en-US" altLang="zh-CN" dirty="0"/>
              <a:t> = p+1 … q {S2+=A[</a:t>
            </a:r>
            <a:r>
              <a:rPr lang="en-US" altLang="zh-CN" dirty="0" err="1"/>
              <a:t>i</a:t>
            </a:r>
            <a:r>
              <a:rPr lang="en-US" altLang="zh-CN" dirty="0"/>
              <a:t>]}</a:t>
            </a:r>
          </a:p>
          <a:p>
            <a:pPr marL="0" indent="0">
              <a:buNone/>
            </a:pPr>
            <a:r>
              <a:rPr lang="en-US" altLang="zh-CN" dirty="0"/>
              <a:t>    for i = q+1 … N {S3+=A[</a:t>
            </a:r>
            <a:r>
              <a:rPr lang="en-US" altLang="zh-CN" dirty="0" err="1"/>
              <a:t>i</a:t>
            </a:r>
            <a:r>
              <a:rPr lang="en-US" altLang="zh-CN" dirty="0"/>
              <a:t>]}</a:t>
            </a:r>
          </a:p>
          <a:p>
            <a:pPr marL="0" indent="0">
              <a:buNone/>
            </a:pPr>
            <a:r>
              <a:rPr lang="en-US" altLang="zh-CN" dirty="0"/>
              <a:t>    if |S1-S2|&lt;=1 &amp;&amp; |S2-S3|&lt;=1 &amp;&amp; |S3-S1| &lt;=1: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8204200" y="3327400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38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优化思路：枚举分界点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q</a:t>
            </a:r>
            <a:r>
              <a:rPr lang="zh-CN" altLang="en-US" dirty="0"/>
              <a:t>的位置，利用前缀和计算</a:t>
            </a:r>
            <a:r>
              <a:rPr lang="en-US" altLang="zh-CN" dirty="0"/>
              <a:t>S1</a:t>
            </a:r>
            <a:r>
              <a:rPr lang="zh-CN" altLang="en-US" dirty="0"/>
              <a:t>、</a:t>
            </a:r>
            <a:r>
              <a:rPr lang="en-US" altLang="zh-CN" dirty="0"/>
              <a:t>S2</a:t>
            </a:r>
            <a:r>
              <a:rPr lang="zh-CN" altLang="en-US" dirty="0"/>
              <a:t>和</a:t>
            </a:r>
            <a:r>
              <a:rPr lang="en-US" altLang="zh-CN" dirty="0"/>
              <a:t>S3</a:t>
            </a:r>
            <a:r>
              <a:rPr lang="zh-CN" altLang="en-US" dirty="0"/>
              <a:t>；如果符合要求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  <a:p>
            <a:pPr marL="0" indent="0">
              <a:buNone/>
            </a:pPr>
            <a:r>
              <a:rPr lang="en-US" altLang="zh-CN" dirty="0"/>
              <a:t>for p = 1 … N-2:</a:t>
            </a:r>
          </a:p>
          <a:p>
            <a:pPr marL="0" indent="0">
              <a:buNone/>
            </a:pPr>
            <a:r>
              <a:rPr lang="en-US" altLang="zh-CN" dirty="0"/>
              <a:t>  for q = p + 1 … N-1:</a:t>
            </a:r>
          </a:p>
          <a:p>
            <a:pPr marL="0" indent="0">
              <a:buNone/>
            </a:pPr>
            <a:r>
              <a:rPr lang="en-US" altLang="zh-CN" dirty="0"/>
              <a:t>    S1=s[p] – s[0]</a:t>
            </a:r>
          </a:p>
          <a:p>
            <a:pPr marL="0" indent="0">
              <a:buNone/>
            </a:pPr>
            <a:r>
              <a:rPr lang="en-US" altLang="zh-CN" dirty="0"/>
              <a:t>    S2=s[q] – s[p]</a:t>
            </a:r>
          </a:p>
          <a:p>
            <a:pPr marL="0" indent="0">
              <a:buNone/>
            </a:pPr>
            <a:r>
              <a:rPr lang="en-US" altLang="zh-CN" dirty="0"/>
              <a:t>    S3=s[N] – s[q]</a:t>
            </a:r>
          </a:p>
          <a:p>
            <a:pPr marL="0" indent="0">
              <a:buNone/>
            </a:pPr>
            <a:r>
              <a:rPr lang="en-US" altLang="zh-CN" dirty="0"/>
              <a:t>    if |S1-S2|&lt;=1 &amp;&amp; |S2-S3|&lt;=1 &amp;&amp; |S3-S1| &lt;=1:</a:t>
            </a:r>
          </a:p>
          <a:p>
            <a:pPr marL="0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ans</a:t>
            </a:r>
            <a:r>
              <a:rPr lang="en-US" altLang="zh-CN" dirty="0"/>
              <a:t>++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8204200" y="3327400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75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问题：枚举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q</a:t>
            </a:r>
            <a:r>
              <a:rPr lang="zh-CN" altLang="en-US" dirty="0"/>
              <a:t>仍然复杂度太高，能不能只枚举</a:t>
            </a:r>
            <a:r>
              <a:rPr lang="en-US" altLang="zh-CN" dirty="0"/>
              <a:t>q</a:t>
            </a:r>
            <a:r>
              <a:rPr lang="zh-CN" altLang="en-US" dirty="0"/>
              <a:t>？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9771989" y="4549676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718EC0-4139-41D5-8FA9-82C1EF5EEA8D}"/>
              </a:ext>
            </a:extLst>
          </p:cNvPr>
          <p:cNvSpPr/>
          <p:nvPr/>
        </p:nvSpPr>
        <p:spPr>
          <a:xfrm>
            <a:off x="873390" y="286120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91DE77F-E62B-4DC1-9147-B917781287F9}"/>
              </a:ext>
            </a:extLst>
          </p:cNvPr>
          <p:cNvSpPr/>
          <p:nvPr/>
        </p:nvSpPr>
        <p:spPr>
          <a:xfrm>
            <a:off x="1552046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D77FFB-6FD1-4293-B47C-F8962C42C334}"/>
              </a:ext>
            </a:extLst>
          </p:cNvPr>
          <p:cNvSpPr/>
          <p:nvPr/>
        </p:nvSpPr>
        <p:spPr>
          <a:xfrm>
            <a:off x="2230702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EC2AD27-D6EB-4886-8FDF-4E90C458F685}"/>
              </a:ext>
            </a:extLst>
          </p:cNvPr>
          <p:cNvSpPr/>
          <p:nvPr/>
        </p:nvSpPr>
        <p:spPr>
          <a:xfrm>
            <a:off x="2909358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C5C7F8F-B4BE-435E-B36D-5B9EC3D59868}"/>
              </a:ext>
            </a:extLst>
          </p:cNvPr>
          <p:cNvSpPr/>
          <p:nvPr/>
        </p:nvSpPr>
        <p:spPr>
          <a:xfrm>
            <a:off x="3588014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513BC1-A6C8-4F16-ACE1-D47880993E76}"/>
              </a:ext>
            </a:extLst>
          </p:cNvPr>
          <p:cNvSpPr txBox="1"/>
          <p:nvPr/>
        </p:nvSpPr>
        <p:spPr>
          <a:xfrm>
            <a:off x="3588014" y="2531533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S3=2</a:t>
            </a:r>
            <a:endParaRPr lang="en-US" dirty="0"/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01D8B9FA-338E-4577-8F78-70B2A5C5F58A}"/>
              </a:ext>
            </a:extLst>
          </p:cNvPr>
          <p:cNvSpPr/>
          <p:nvPr/>
        </p:nvSpPr>
        <p:spPr>
          <a:xfrm rot="16200000">
            <a:off x="1715029" y="2547673"/>
            <a:ext cx="373592" cy="2015066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3A4906-BE48-4AB5-BCB8-C40F34A26286}"/>
              </a:ext>
            </a:extLst>
          </p:cNvPr>
          <p:cNvSpPr txBox="1"/>
          <p:nvPr/>
        </p:nvSpPr>
        <p:spPr>
          <a:xfrm>
            <a:off x="375576" y="3803935"/>
            <a:ext cx="4388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S1=1</a:t>
            </a:r>
            <a:r>
              <a:rPr lang="zh-CN" altLang="en-US" dirty="0"/>
              <a:t>有几段？</a:t>
            </a:r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</a:t>
            </a:r>
            <a:endParaRPr lang="en-US" altLang="zh-CN" dirty="0"/>
          </a:p>
          <a:p>
            <a:r>
              <a:rPr lang="zh-CN" altLang="en-US" dirty="0"/>
              <a:t>知道</a:t>
            </a:r>
            <a:r>
              <a:rPr lang="en-US" altLang="zh-CN" dirty="0"/>
              <a:t>S1</a:t>
            </a:r>
            <a:r>
              <a:rPr lang="zh-CN" altLang="en-US" dirty="0"/>
              <a:t>和</a:t>
            </a:r>
            <a:r>
              <a:rPr lang="en-US" altLang="zh-CN" dirty="0"/>
              <a:t>S3</a:t>
            </a:r>
            <a:r>
              <a:rPr lang="zh-CN" altLang="en-US" dirty="0"/>
              <a:t>，就能计算</a:t>
            </a:r>
            <a:r>
              <a:rPr lang="en-US" altLang="zh-CN" dirty="0"/>
              <a:t>S2</a:t>
            </a:r>
            <a:endParaRPr 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32EEAE4-EA89-4485-96B2-BAEA28DD8AD1}"/>
              </a:ext>
            </a:extLst>
          </p:cNvPr>
          <p:cNvSpPr/>
          <p:nvPr/>
        </p:nvSpPr>
        <p:spPr>
          <a:xfrm>
            <a:off x="894292" y="485197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828CE90-17DB-4165-8E9D-77EDE82BD339}"/>
              </a:ext>
            </a:extLst>
          </p:cNvPr>
          <p:cNvSpPr/>
          <p:nvPr/>
        </p:nvSpPr>
        <p:spPr>
          <a:xfrm>
            <a:off x="1572948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31FFACF-4EA6-4588-806E-F584578F42D3}"/>
              </a:ext>
            </a:extLst>
          </p:cNvPr>
          <p:cNvSpPr/>
          <p:nvPr/>
        </p:nvSpPr>
        <p:spPr>
          <a:xfrm>
            <a:off x="2251604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90E9360-43B5-49B0-9450-A4B35DB95F7B}"/>
              </a:ext>
            </a:extLst>
          </p:cNvPr>
          <p:cNvSpPr/>
          <p:nvPr/>
        </p:nvSpPr>
        <p:spPr>
          <a:xfrm>
            <a:off x="2930260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BB59D1E-AE04-4636-B774-EB11B7432EDC}"/>
              </a:ext>
            </a:extLst>
          </p:cNvPr>
          <p:cNvSpPr/>
          <p:nvPr/>
        </p:nvSpPr>
        <p:spPr>
          <a:xfrm>
            <a:off x="3608916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9A92E521-B468-43FA-9F65-2C8424EBA8A3}"/>
              </a:ext>
            </a:extLst>
          </p:cNvPr>
          <p:cNvSpPr/>
          <p:nvPr/>
        </p:nvSpPr>
        <p:spPr>
          <a:xfrm rot="16200000">
            <a:off x="1396603" y="4877771"/>
            <a:ext cx="373592" cy="1336410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1452271-25AF-4E20-AB09-ECD97AFBC55D}"/>
              </a:ext>
            </a:extLst>
          </p:cNvPr>
          <p:cNvSpPr txBox="1"/>
          <p:nvPr/>
        </p:nvSpPr>
        <p:spPr>
          <a:xfrm>
            <a:off x="396478" y="5794705"/>
            <a:ext cx="438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S1=1</a:t>
            </a:r>
            <a:r>
              <a:rPr lang="zh-CN" altLang="en-US" dirty="0"/>
              <a:t>有几段？</a:t>
            </a:r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</a:t>
            </a:r>
            <a:endParaRPr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E78BE46-2F9F-42A0-8992-BAF4A97C9447}"/>
              </a:ext>
            </a:extLst>
          </p:cNvPr>
          <p:cNvSpPr txBox="1"/>
          <p:nvPr/>
        </p:nvSpPr>
        <p:spPr>
          <a:xfrm>
            <a:off x="2964920" y="4480867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S3=2</a:t>
            </a:r>
            <a:endParaRPr 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77989FF-F298-4270-95C1-89054979989A}"/>
              </a:ext>
            </a:extLst>
          </p:cNvPr>
          <p:cNvSpPr/>
          <p:nvPr/>
        </p:nvSpPr>
        <p:spPr>
          <a:xfrm>
            <a:off x="5773342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B014B53-0744-44C2-93E9-9FA96675BC6A}"/>
              </a:ext>
            </a:extLst>
          </p:cNvPr>
          <p:cNvSpPr/>
          <p:nvPr/>
        </p:nvSpPr>
        <p:spPr>
          <a:xfrm>
            <a:off x="6451998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B2183E9-C447-438D-85EA-91E0DF453EC4}"/>
              </a:ext>
            </a:extLst>
          </p:cNvPr>
          <p:cNvSpPr/>
          <p:nvPr/>
        </p:nvSpPr>
        <p:spPr>
          <a:xfrm>
            <a:off x="7130654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53EDC24-2181-4559-880D-760C0D419F69}"/>
              </a:ext>
            </a:extLst>
          </p:cNvPr>
          <p:cNvSpPr/>
          <p:nvPr/>
        </p:nvSpPr>
        <p:spPr>
          <a:xfrm>
            <a:off x="7809310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C8C46C1-016F-4CBB-8325-2022AAB6D962}"/>
              </a:ext>
            </a:extLst>
          </p:cNvPr>
          <p:cNvSpPr/>
          <p:nvPr/>
        </p:nvSpPr>
        <p:spPr>
          <a:xfrm>
            <a:off x="8487966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左大括号 25">
            <a:extLst>
              <a:ext uri="{FF2B5EF4-FFF2-40B4-BE49-F238E27FC236}">
                <a16:creationId xmlns:a16="http://schemas.microsoft.com/office/drawing/2014/main" id="{EDFF83E4-BE25-4789-BD77-231C42E3DDC1}"/>
              </a:ext>
            </a:extLst>
          </p:cNvPr>
          <p:cNvSpPr/>
          <p:nvPr/>
        </p:nvSpPr>
        <p:spPr>
          <a:xfrm rot="16200000">
            <a:off x="5936325" y="3226328"/>
            <a:ext cx="373592" cy="657754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822D970-BE1F-4238-B512-31246DB0FCCB}"/>
              </a:ext>
            </a:extLst>
          </p:cNvPr>
          <p:cNvSpPr txBox="1"/>
          <p:nvPr/>
        </p:nvSpPr>
        <p:spPr>
          <a:xfrm>
            <a:off x="5275528" y="3803934"/>
            <a:ext cx="438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有几段？</a:t>
            </a:r>
            <a:r>
              <a:rPr lang="en-US" altLang="zh-CN" dirty="0"/>
              <a:t>S1=4</a:t>
            </a:r>
            <a:r>
              <a:rPr lang="zh-CN" altLang="en-US" dirty="0"/>
              <a:t>有几段</a:t>
            </a:r>
            <a:endParaRPr lang="en-US" altLang="zh-CN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F8A543-0779-4343-B67E-F45E430DBC77}"/>
              </a:ext>
            </a:extLst>
          </p:cNvPr>
          <p:cNvSpPr txBox="1"/>
          <p:nvPr/>
        </p:nvSpPr>
        <p:spPr>
          <a:xfrm>
            <a:off x="7151556" y="2491871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11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594306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问题：枚举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q</a:t>
            </a:r>
            <a:r>
              <a:rPr lang="zh-CN" altLang="en-US" dirty="0"/>
              <a:t>仍然复杂度太高，能不能只枚举</a:t>
            </a:r>
            <a:r>
              <a:rPr lang="en-US" altLang="zh-CN" dirty="0"/>
              <a:t>q</a:t>
            </a:r>
            <a:r>
              <a:rPr lang="zh-CN" altLang="en-US" dirty="0"/>
              <a:t>？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9771989" y="4549676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718EC0-4139-41D5-8FA9-82C1EF5EEA8D}"/>
              </a:ext>
            </a:extLst>
          </p:cNvPr>
          <p:cNvSpPr/>
          <p:nvPr/>
        </p:nvSpPr>
        <p:spPr>
          <a:xfrm>
            <a:off x="873390" y="286120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91DE77F-E62B-4DC1-9147-B917781287F9}"/>
              </a:ext>
            </a:extLst>
          </p:cNvPr>
          <p:cNvSpPr/>
          <p:nvPr/>
        </p:nvSpPr>
        <p:spPr>
          <a:xfrm>
            <a:off x="1552046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D77FFB-6FD1-4293-B47C-F8962C42C334}"/>
              </a:ext>
            </a:extLst>
          </p:cNvPr>
          <p:cNvSpPr/>
          <p:nvPr/>
        </p:nvSpPr>
        <p:spPr>
          <a:xfrm>
            <a:off x="2230702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EC2AD27-D6EB-4886-8FDF-4E90C458F685}"/>
              </a:ext>
            </a:extLst>
          </p:cNvPr>
          <p:cNvSpPr/>
          <p:nvPr/>
        </p:nvSpPr>
        <p:spPr>
          <a:xfrm>
            <a:off x="2909358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C5C7F8F-B4BE-435E-B36D-5B9EC3D59868}"/>
              </a:ext>
            </a:extLst>
          </p:cNvPr>
          <p:cNvSpPr/>
          <p:nvPr/>
        </p:nvSpPr>
        <p:spPr>
          <a:xfrm>
            <a:off x="3588014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4513BC1-A6C8-4F16-ACE1-D47880993E76}"/>
              </a:ext>
            </a:extLst>
          </p:cNvPr>
          <p:cNvSpPr txBox="1"/>
          <p:nvPr/>
        </p:nvSpPr>
        <p:spPr>
          <a:xfrm>
            <a:off x="3588014" y="2531533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S3=2</a:t>
            </a:r>
            <a:endParaRPr lang="en-US" dirty="0"/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01D8B9FA-338E-4577-8F78-70B2A5C5F58A}"/>
              </a:ext>
            </a:extLst>
          </p:cNvPr>
          <p:cNvSpPr/>
          <p:nvPr/>
        </p:nvSpPr>
        <p:spPr>
          <a:xfrm rot="16200000">
            <a:off x="1715029" y="2547673"/>
            <a:ext cx="373592" cy="2015066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93A4906-BE48-4AB5-BCB8-C40F34A26286}"/>
              </a:ext>
            </a:extLst>
          </p:cNvPr>
          <p:cNvSpPr txBox="1"/>
          <p:nvPr/>
        </p:nvSpPr>
        <p:spPr>
          <a:xfrm>
            <a:off x="375576" y="3803935"/>
            <a:ext cx="4388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S1=1</a:t>
            </a:r>
            <a:r>
              <a:rPr lang="zh-CN" altLang="en-US" dirty="0"/>
              <a:t>有几段？</a:t>
            </a:r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</a:t>
            </a:r>
            <a:endParaRPr lang="en-US" altLang="zh-CN" dirty="0"/>
          </a:p>
          <a:p>
            <a:r>
              <a:rPr lang="zh-CN" altLang="en-US" dirty="0"/>
              <a:t>知道</a:t>
            </a:r>
            <a:r>
              <a:rPr lang="en-US" altLang="zh-CN" dirty="0"/>
              <a:t>S1</a:t>
            </a:r>
            <a:r>
              <a:rPr lang="zh-CN" altLang="en-US" dirty="0"/>
              <a:t>和</a:t>
            </a:r>
            <a:r>
              <a:rPr lang="en-US" altLang="zh-CN" dirty="0"/>
              <a:t>S3</a:t>
            </a:r>
            <a:r>
              <a:rPr lang="zh-CN" altLang="en-US" dirty="0"/>
              <a:t>，就能计算</a:t>
            </a:r>
            <a:r>
              <a:rPr lang="en-US" altLang="zh-CN" dirty="0"/>
              <a:t>S2</a:t>
            </a:r>
            <a:endParaRPr 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32EEAE4-EA89-4485-96B2-BAEA28DD8AD1}"/>
              </a:ext>
            </a:extLst>
          </p:cNvPr>
          <p:cNvSpPr/>
          <p:nvPr/>
        </p:nvSpPr>
        <p:spPr>
          <a:xfrm>
            <a:off x="894292" y="485197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828CE90-17DB-4165-8E9D-77EDE82BD339}"/>
              </a:ext>
            </a:extLst>
          </p:cNvPr>
          <p:cNvSpPr/>
          <p:nvPr/>
        </p:nvSpPr>
        <p:spPr>
          <a:xfrm>
            <a:off x="1572948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31FFACF-4EA6-4588-806E-F584578F42D3}"/>
              </a:ext>
            </a:extLst>
          </p:cNvPr>
          <p:cNvSpPr/>
          <p:nvPr/>
        </p:nvSpPr>
        <p:spPr>
          <a:xfrm>
            <a:off x="2251604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90E9360-43B5-49B0-9450-A4B35DB95F7B}"/>
              </a:ext>
            </a:extLst>
          </p:cNvPr>
          <p:cNvSpPr/>
          <p:nvPr/>
        </p:nvSpPr>
        <p:spPr>
          <a:xfrm>
            <a:off x="2930260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BB59D1E-AE04-4636-B774-EB11B7432EDC}"/>
              </a:ext>
            </a:extLst>
          </p:cNvPr>
          <p:cNvSpPr/>
          <p:nvPr/>
        </p:nvSpPr>
        <p:spPr>
          <a:xfrm>
            <a:off x="3608916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9A92E521-B468-43FA-9F65-2C8424EBA8A3}"/>
              </a:ext>
            </a:extLst>
          </p:cNvPr>
          <p:cNvSpPr/>
          <p:nvPr/>
        </p:nvSpPr>
        <p:spPr>
          <a:xfrm rot="16200000">
            <a:off x="1396603" y="4877771"/>
            <a:ext cx="373592" cy="1336410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1452271-25AF-4E20-AB09-ECD97AFBC55D}"/>
              </a:ext>
            </a:extLst>
          </p:cNvPr>
          <p:cNvSpPr txBox="1"/>
          <p:nvPr/>
        </p:nvSpPr>
        <p:spPr>
          <a:xfrm>
            <a:off x="396478" y="5794705"/>
            <a:ext cx="438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S1=1</a:t>
            </a:r>
            <a:r>
              <a:rPr lang="zh-CN" altLang="en-US" dirty="0"/>
              <a:t>有几段？</a:t>
            </a:r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</a:t>
            </a:r>
            <a:endParaRPr lang="en-US" altLang="zh-CN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E78BE46-2F9F-42A0-8992-BAF4A97C9447}"/>
              </a:ext>
            </a:extLst>
          </p:cNvPr>
          <p:cNvSpPr txBox="1"/>
          <p:nvPr/>
        </p:nvSpPr>
        <p:spPr>
          <a:xfrm>
            <a:off x="2964920" y="4480867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S3=2</a:t>
            </a:r>
            <a:endParaRPr 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77989FF-F298-4270-95C1-89054979989A}"/>
              </a:ext>
            </a:extLst>
          </p:cNvPr>
          <p:cNvSpPr/>
          <p:nvPr/>
        </p:nvSpPr>
        <p:spPr>
          <a:xfrm>
            <a:off x="5773342" y="286120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B014B53-0744-44C2-93E9-9FA96675BC6A}"/>
              </a:ext>
            </a:extLst>
          </p:cNvPr>
          <p:cNvSpPr/>
          <p:nvPr/>
        </p:nvSpPr>
        <p:spPr>
          <a:xfrm>
            <a:off x="6451998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B2183E9-C447-438D-85EA-91E0DF453EC4}"/>
              </a:ext>
            </a:extLst>
          </p:cNvPr>
          <p:cNvSpPr/>
          <p:nvPr/>
        </p:nvSpPr>
        <p:spPr>
          <a:xfrm>
            <a:off x="7130654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53EDC24-2181-4559-880D-760C0D419F69}"/>
              </a:ext>
            </a:extLst>
          </p:cNvPr>
          <p:cNvSpPr/>
          <p:nvPr/>
        </p:nvSpPr>
        <p:spPr>
          <a:xfrm>
            <a:off x="7809310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C8C46C1-016F-4CBB-8325-2022AAB6D962}"/>
              </a:ext>
            </a:extLst>
          </p:cNvPr>
          <p:cNvSpPr/>
          <p:nvPr/>
        </p:nvSpPr>
        <p:spPr>
          <a:xfrm>
            <a:off x="8487966" y="2861203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6" name="左大括号 25">
            <a:extLst>
              <a:ext uri="{FF2B5EF4-FFF2-40B4-BE49-F238E27FC236}">
                <a16:creationId xmlns:a16="http://schemas.microsoft.com/office/drawing/2014/main" id="{EDFF83E4-BE25-4789-BD77-231C42E3DDC1}"/>
              </a:ext>
            </a:extLst>
          </p:cNvPr>
          <p:cNvSpPr/>
          <p:nvPr/>
        </p:nvSpPr>
        <p:spPr>
          <a:xfrm rot="16200000">
            <a:off x="5946777" y="3215876"/>
            <a:ext cx="373592" cy="678657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822D970-BE1F-4238-B512-31246DB0FCCB}"/>
              </a:ext>
            </a:extLst>
          </p:cNvPr>
          <p:cNvSpPr txBox="1"/>
          <p:nvPr/>
        </p:nvSpPr>
        <p:spPr>
          <a:xfrm>
            <a:off x="5275528" y="3803934"/>
            <a:ext cx="4388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S1=2</a:t>
            </a:r>
            <a:r>
              <a:rPr lang="zh-CN" altLang="en-US" dirty="0"/>
              <a:t>有几段？</a:t>
            </a:r>
            <a:r>
              <a:rPr lang="en-US" altLang="zh-CN" dirty="0"/>
              <a:t>S1=3</a:t>
            </a:r>
            <a:r>
              <a:rPr lang="zh-CN" altLang="en-US" dirty="0"/>
              <a:t>有几段？</a:t>
            </a:r>
            <a:r>
              <a:rPr lang="en-US" altLang="zh-CN" dirty="0"/>
              <a:t>S1=4</a:t>
            </a:r>
            <a:r>
              <a:rPr lang="zh-CN" altLang="en-US" dirty="0"/>
              <a:t>有几段</a:t>
            </a:r>
            <a:endParaRPr lang="en-US" altLang="zh-CN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4F8A543-0779-4343-B67E-F45E430DBC77}"/>
              </a:ext>
            </a:extLst>
          </p:cNvPr>
          <p:cNvSpPr txBox="1"/>
          <p:nvPr/>
        </p:nvSpPr>
        <p:spPr>
          <a:xfrm>
            <a:off x="7151556" y="2491871"/>
            <a:ext cx="678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S3=3</a:t>
            </a:r>
            <a:endParaRPr 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46F4DA5-0FD8-463A-ABB0-25C89620F3B2}"/>
              </a:ext>
            </a:extLst>
          </p:cNvPr>
          <p:cNvSpPr/>
          <p:nvPr/>
        </p:nvSpPr>
        <p:spPr>
          <a:xfrm>
            <a:off x="5779956" y="4851975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E9F130C-3831-436E-9043-D2CC7AF7FE44}"/>
              </a:ext>
            </a:extLst>
          </p:cNvPr>
          <p:cNvSpPr/>
          <p:nvPr/>
        </p:nvSpPr>
        <p:spPr>
          <a:xfrm>
            <a:off x="6458612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19E3B47-1A1C-4E0A-B3FB-1BCF78DF06DC}"/>
              </a:ext>
            </a:extLst>
          </p:cNvPr>
          <p:cNvSpPr/>
          <p:nvPr/>
        </p:nvSpPr>
        <p:spPr>
          <a:xfrm>
            <a:off x="7137268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D68CF8B-15B3-4105-A7B2-1A8C8C3C9116}"/>
              </a:ext>
            </a:extLst>
          </p:cNvPr>
          <p:cNvSpPr/>
          <p:nvPr/>
        </p:nvSpPr>
        <p:spPr>
          <a:xfrm>
            <a:off x="7815924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</a:t>
            </a:r>
            <a:endParaRPr 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80AD523-79EC-485A-8C49-0B5B2C2609D0}"/>
              </a:ext>
            </a:extLst>
          </p:cNvPr>
          <p:cNvSpPr/>
          <p:nvPr/>
        </p:nvSpPr>
        <p:spPr>
          <a:xfrm>
            <a:off x="8494580" y="4851974"/>
            <a:ext cx="678656" cy="364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8CBC193-CE5F-4BAC-ADD8-58E0160F71FD}"/>
              </a:ext>
            </a:extLst>
          </p:cNvPr>
          <p:cNvSpPr/>
          <p:nvPr/>
        </p:nvSpPr>
        <p:spPr>
          <a:xfrm>
            <a:off x="5779956" y="5216305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F62D298-C0BE-42D3-A031-FD490C192D9B}"/>
              </a:ext>
            </a:extLst>
          </p:cNvPr>
          <p:cNvSpPr/>
          <p:nvPr/>
        </p:nvSpPr>
        <p:spPr>
          <a:xfrm>
            <a:off x="6458612" y="521630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4F86B9A-C607-4FC5-B135-39DEF44B4BBE}"/>
              </a:ext>
            </a:extLst>
          </p:cNvPr>
          <p:cNvSpPr/>
          <p:nvPr/>
        </p:nvSpPr>
        <p:spPr>
          <a:xfrm>
            <a:off x="7137268" y="5216304"/>
            <a:ext cx="678656" cy="36433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20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数组拆分</a:t>
            </a:r>
            <a:r>
              <a:rPr lang="en-US" altLang="zh-CN" dirty="0"/>
              <a:t>(</a:t>
            </a:r>
            <a:r>
              <a:rPr lang="zh-CN" altLang="en-US" dirty="0"/>
              <a:t>微软</a:t>
            </a:r>
            <a:r>
              <a:rPr lang="en-US" altLang="zh-CN" dirty="0"/>
              <a:t>2017</a:t>
            </a:r>
            <a:r>
              <a:rPr lang="zh-CN" altLang="en-US" dirty="0"/>
              <a:t>笔试题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5684573" cy="4702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vector&lt;long long&gt; s1(n + 1, 0);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map&lt;long </a:t>
            </a:r>
            <a:r>
              <a:rPr lang="en-US" altLang="zh-CN" dirty="0" err="1"/>
              <a:t>long</a:t>
            </a:r>
            <a:r>
              <a:rPr lang="en-US" altLang="zh-CN" dirty="0"/>
              <a:t>, </a:t>
            </a:r>
            <a:r>
              <a:rPr lang="en-US" altLang="zh-CN" dirty="0" err="1"/>
              <a:t>int</a:t>
            </a:r>
            <a:r>
              <a:rPr lang="en-US" altLang="zh-CN" dirty="0"/>
              <a:t>&gt; </a:t>
            </a:r>
            <a:r>
              <a:rPr lang="en-US" altLang="zh-CN" dirty="0" err="1"/>
              <a:t>cnt</a:t>
            </a:r>
            <a:r>
              <a:rPr lang="en-US" altLang="zh-CN" dirty="0"/>
              <a:t>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for 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1; </a:t>
            </a:r>
            <a:r>
              <a:rPr lang="en-US" altLang="zh-CN" dirty="0" err="1"/>
              <a:t>i</a:t>
            </a:r>
            <a:r>
              <a:rPr lang="en-US" altLang="zh-CN" dirty="0"/>
              <a:t> &lt;= n;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s1[</a:t>
            </a:r>
            <a:r>
              <a:rPr lang="en-US" altLang="zh-CN" dirty="0" err="1"/>
              <a:t>i</a:t>
            </a:r>
            <a:r>
              <a:rPr lang="en-US" altLang="zh-CN" dirty="0"/>
              <a:t>] = s1[</a:t>
            </a:r>
            <a:r>
              <a:rPr lang="en-US" altLang="zh-CN" dirty="0" err="1"/>
              <a:t>i</a:t>
            </a:r>
            <a:r>
              <a:rPr lang="en-US" altLang="zh-CN" dirty="0"/>
              <a:t> - 1] + a[</a:t>
            </a:r>
            <a:r>
              <a:rPr lang="en-US" altLang="zh-CN" dirty="0" err="1"/>
              <a:t>i</a:t>
            </a:r>
            <a:r>
              <a:rPr lang="en-US" altLang="zh-CN" dirty="0"/>
              <a:t>];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if (!</a:t>
            </a:r>
            <a:r>
              <a:rPr lang="en-US" altLang="zh-CN" dirty="0" err="1"/>
              <a:t>cnt.count</a:t>
            </a:r>
            <a:r>
              <a:rPr lang="en-US" altLang="zh-CN" dirty="0"/>
              <a:t>(s1[</a:t>
            </a:r>
            <a:r>
              <a:rPr lang="en-US" altLang="zh-CN" dirty="0" err="1"/>
              <a:t>i</a:t>
            </a:r>
            <a:r>
              <a:rPr lang="en-US" altLang="zh-CN" dirty="0"/>
              <a:t>])) </a:t>
            </a:r>
            <a:r>
              <a:rPr lang="en-US" altLang="zh-CN" dirty="0" err="1"/>
              <a:t>cnt</a:t>
            </a:r>
            <a:r>
              <a:rPr lang="en-US" altLang="zh-CN" dirty="0"/>
              <a:t>[s1[</a:t>
            </a:r>
            <a:r>
              <a:rPr lang="en-US" altLang="zh-CN" dirty="0" err="1"/>
              <a:t>i</a:t>
            </a:r>
            <a:r>
              <a:rPr lang="en-US" altLang="zh-CN" dirty="0"/>
              <a:t>]] = 0;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if (</a:t>
            </a:r>
            <a:r>
              <a:rPr lang="en-US" altLang="zh-CN" dirty="0" err="1"/>
              <a:t>i</a:t>
            </a:r>
            <a:r>
              <a:rPr lang="en-US" altLang="zh-CN" dirty="0"/>
              <a:t> &lt; n) </a:t>
            </a:r>
            <a:r>
              <a:rPr lang="en-US" altLang="zh-CN" dirty="0" err="1"/>
              <a:t>cnt</a:t>
            </a:r>
            <a:r>
              <a:rPr lang="en-US" altLang="zh-CN" dirty="0"/>
              <a:t>[s1[</a:t>
            </a:r>
            <a:r>
              <a:rPr lang="en-US" altLang="zh-CN" dirty="0" err="1"/>
              <a:t>i</a:t>
            </a:r>
            <a:r>
              <a:rPr lang="en-US" altLang="zh-CN" dirty="0"/>
              <a:t>]] ++;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}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8EFB36-C1DF-486D-99D2-2D81DC350E4D}"/>
              </a:ext>
            </a:extLst>
          </p:cNvPr>
          <p:cNvSpPr txBox="1"/>
          <p:nvPr/>
        </p:nvSpPr>
        <p:spPr>
          <a:xfrm>
            <a:off x="9660466" y="4549676"/>
            <a:ext cx="36949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 = [3, 2, 1, 0, 2]</a:t>
            </a:r>
            <a:endParaRPr lang="en-US" dirty="0"/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1 0 2  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0 2  </a:t>
            </a:r>
          </a:p>
          <a:p>
            <a:endParaRPr lang="en-US" dirty="0"/>
          </a:p>
          <a:p>
            <a:r>
              <a:rPr lang="en-US" dirty="0"/>
              <a:t>3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2 1 0 </a:t>
            </a:r>
            <a:r>
              <a:rPr lang="en-US" dirty="0">
                <a:solidFill>
                  <a:srgbClr val="FF0000"/>
                </a:solidFill>
              </a:rPr>
              <a:t>|</a:t>
            </a:r>
            <a:r>
              <a:rPr lang="en-US" dirty="0"/>
              <a:t> 2</a:t>
            </a:r>
          </a:p>
          <a:p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F8264A2-393B-4195-A38D-A4D965C03134}"/>
              </a:ext>
            </a:extLst>
          </p:cNvPr>
          <p:cNvSpPr txBox="1"/>
          <p:nvPr/>
        </p:nvSpPr>
        <p:spPr>
          <a:xfrm>
            <a:off x="5325532" y="1971138"/>
            <a:ext cx="677333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 err="1"/>
              <a:t>ans</a:t>
            </a:r>
            <a:r>
              <a:rPr lang="en-US" altLang="zh-CN" sz="2000" dirty="0"/>
              <a:t> = 0;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for (</a:t>
            </a:r>
            <a:r>
              <a:rPr lang="en-US" altLang="zh-CN" sz="2000" dirty="0" err="1"/>
              <a:t>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= n, s3 = 0;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&gt;= 1; </a:t>
            </a:r>
            <a:r>
              <a:rPr lang="en-US" altLang="zh-CN" sz="2000" dirty="0" err="1"/>
              <a:t>i</a:t>
            </a:r>
            <a:r>
              <a:rPr lang="en-US" altLang="zh-CN" sz="2000" dirty="0"/>
              <a:t>--) {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if (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&gt; 1) </a:t>
            </a:r>
            <a:r>
              <a:rPr lang="en-US" altLang="zh-CN" sz="2000" dirty="0" err="1"/>
              <a:t>cnt</a:t>
            </a:r>
            <a:r>
              <a:rPr lang="en-US" altLang="zh-CN" sz="2000" dirty="0"/>
              <a:t>[s1[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 - 1]] --;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s3 += a[</a:t>
            </a:r>
            <a:r>
              <a:rPr lang="en-US" altLang="zh-CN" sz="2000" dirty="0" err="1"/>
              <a:t>i</a:t>
            </a:r>
            <a:r>
              <a:rPr lang="en-US" altLang="zh-CN" sz="2000" dirty="0"/>
              <a:t>];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for (</a:t>
            </a:r>
            <a:r>
              <a:rPr lang="en-US" altLang="zh-CN" sz="2000" dirty="0" err="1"/>
              <a:t>int</a:t>
            </a:r>
            <a:r>
              <a:rPr lang="en-US" altLang="zh-CN" sz="2000" dirty="0"/>
              <a:t> t = s3 - 1; t &lt;= s3 + 1; t++) {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  if (abs(s1[n]-s3–t–s3) &lt;= 1 &amp;&amp; abs(s1[n]-s3-t-t) &lt;= 1) {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    </a:t>
            </a:r>
            <a:r>
              <a:rPr lang="en-US" altLang="zh-CN" sz="2000" dirty="0" err="1"/>
              <a:t>ans</a:t>
            </a:r>
            <a:r>
              <a:rPr lang="en-US" altLang="zh-CN" sz="2000" dirty="0"/>
              <a:t> += </a:t>
            </a:r>
            <a:r>
              <a:rPr lang="en-US" altLang="zh-CN" sz="2000" dirty="0" err="1"/>
              <a:t>cnt</a:t>
            </a:r>
            <a:r>
              <a:rPr lang="en-US" altLang="zh-CN" sz="2000" dirty="0"/>
              <a:t>[t];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  }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  }</a:t>
            </a:r>
          </a:p>
          <a:p>
            <a:pPr>
              <a:lnSpc>
                <a:spcPct val="120000"/>
              </a:lnSpc>
            </a:pPr>
            <a:r>
              <a:rPr lang="en-US" altLang="zh-CN" sz="2000" dirty="0"/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0707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网友年龄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E8D2158-9CFA-4675-ABCF-B3D9CE1C2A50}"/>
              </a:ext>
            </a:extLst>
          </p:cNvPr>
          <p:cNvSpPr txBox="1"/>
          <p:nvPr/>
        </p:nvSpPr>
        <p:spPr>
          <a:xfrm>
            <a:off x="521494" y="2107406"/>
            <a:ext cx="10858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dirty="0"/>
              <a:t>某君新认识一网友。</a:t>
            </a:r>
          </a:p>
          <a:p>
            <a:r>
              <a:rPr lang="zh-CN" altLang="en-US" dirty="0"/>
              <a:t>当问及年龄时，他的网友说：</a:t>
            </a:r>
          </a:p>
          <a:p>
            <a:r>
              <a:rPr lang="zh-CN" altLang="en-US" dirty="0"/>
              <a:t>“我的年龄是个</a:t>
            </a:r>
            <a:r>
              <a:rPr lang="en-US" altLang="zh-CN" dirty="0"/>
              <a:t>2</a:t>
            </a:r>
            <a:r>
              <a:rPr lang="zh-CN" altLang="en-US" dirty="0"/>
              <a:t>位数，我比儿子大</a:t>
            </a:r>
            <a:r>
              <a:rPr lang="en-US" altLang="zh-CN" dirty="0"/>
              <a:t>27</a:t>
            </a:r>
            <a:r>
              <a:rPr lang="zh-CN" altLang="en-US" dirty="0"/>
              <a:t>岁</a:t>
            </a:r>
            <a:r>
              <a:rPr lang="en-US" altLang="zh-CN" dirty="0"/>
              <a:t>,</a:t>
            </a:r>
          </a:p>
          <a:p>
            <a:r>
              <a:rPr lang="zh-CN" altLang="en-US" dirty="0"/>
              <a:t>如果把我的年龄的两位数字交换位置，刚好就是我儿子的年龄”</a:t>
            </a:r>
          </a:p>
          <a:p>
            <a:r>
              <a:rPr lang="zh-CN" altLang="en-US" dirty="0"/>
              <a:t>请你计算：网友的年龄一共有多少种可能情况？</a:t>
            </a:r>
          </a:p>
          <a:p>
            <a:r>
              <a:rPr lang="zh-CN" altLang="en-US" dirty="0"/>
              <a:t>提示：</a:t>
            </a:r>
            <a:r>
              <a:rPr lang="en-US" altLang="zh-CN" dirty="0"/>
              <a:t>30</a:t>
            </a:r>
            <a:r>
              <a:rPr lang="zh-CN" altLang="en-US" dirty="0"/>
              <a:t>岁就是其中一种可能哦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网友年龄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E8D2158-9CFA-4675-ABCF-B3D9CE1C2A50}"/>
              </a:ext>
            </a:extLst>
          </p:cNvPr>
          <p:cNvSpPr txBox="1"/>
          <p:nvPr/>
        </p:nvSpPr>
        <p:spPr>
          <a:xfrm>
            <a:off x="521494" y="2107406"/>
            <a:ext cx="10858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dirty="0"/>
              <a:t>某君新认识一网友。当问及年龄时，他的网友说：“我的年龄是个</a:t>
            </a:r>
            <a:r>
              <a:rPr lang="en-US" altLang="zh-CN" dirty="0"/>
              <a:t>2</a:t>
            </a:r>
            <a:r>
              <a:rPr lang="zh-CN" altLang="en-US" dirty="0"/>
              <a:t>位数，我比儿子大</a:t>
            </a:r>
            <a:r>
              <a:rPr lang="en-US" altLang="zh-CN" dirty="0"/>
              <a:t>27</a:t>
            </a:r>
            <a:r>
              <a:rPr lang="zh-CN" altLang="en-US" dirty="0"/>
              <a:t>岁</a:t>
            </a:r>
            <a:r>
              <a:rPr lang="en-US" altLang="zh-CN" dirty="0"/>
              <a:t>,</a:t>
            </a:r>
          </a:p>
          <a:p>
            <a:r>
              <a:rPr lang="zh-CN" altLang="en-US" dirty="0"/>
              <a:t>如果把我的年龄的两位数字交换位置，刚好就是我儿子的年龄”</a:t>
            </a:r>
          </a:p>
          <a:p>
            <a:r>
              <a:rPr lang="zh-CN" altLang="en-US" dirty="0"/>
              <a:t>请你计算：网友的年龄一共有多少种可能情况？</a:t>
            </a:r>
          </a:p>
          <a:p>
            <a:r>
              <a:rPr lang="zh-CN" altLang="en-US" dirty="0"/>
              <a:t>提示：</a:t>
            </a:r>
            <a:r>
              <a:rPr lang="en-US" altLang="zh-CN" dirty="0"/>
              <a:t>30</a:t>
            </a:r>
            <a:r>
              <a:rPr lang="zh-CN" altLang="en-US" dirty="0"/>
              <a:t>岁就是其中一种可能哦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AC489D-3A9D-4649-A415-E5B7D70E9E4B}"/>
              </a:ext>
            </a:extLst>
          </p:cNvPr>
          <p:cNvSpPr txBox="1"/>
          <p:nvPr/>
        </p:nvSpPr>
        <p:spPr>
          <a:xfrm>
            <a:off x="521494" y="3584734"/>
            <a:ext cx="104655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#include&lt;iostream&gt;</a:t>
            </a:r>
          </a:p>
          <a:p>
            <a:r>
              <a:rPr lang="en-US" dirty="0"/>
              <a:t>using namespace </a:t>
            </a:r>
            <a:r>
              <a:rPr lang="en-US" dirty="0" err="1"/>
              <a:t>std</a:t>
            </a:r>
            <a:r>
              <a:rPr lang="en-US" dirty="0"/>
              <a:t>;</a:t>
            </a:r>
          </a:p>
          <a:p>
            <a:r>
              <a:rPr lang="en-US" dirty="0" err="1"/>
              <a:t>int</a:t>
            </a:r>
            <a:r>
              <a:rPr lang="en-US" dirty="0"/>
              <a:t> main(){</a:t>
            </a:r>
          </a:p>
          <a:p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= 0;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father = 27; father &lt;= 99; father++) {</a:t>
            </a:r>
          </a:p>
          <a:p>
            <a:r>
              <a:rPr lang="en-US" dirty="0"/>
              <a:t>                </a:t>
            </a:r>
            <a:r>
              <a:rPr lang="en-US" dirty="0" err="1"/>
              <a:t>int</a:t>
            </a:r>
            <a:r>
              <a:rPr lang="en-US" dirty="0"/>
              <a:t> son = father - 27;</a:t>
            </a:r>
          </a:p>
          <a:p>
            <a:r>
              <a:rPr lang="en-US" dirty="0"/>
              <a:t>                if(father % 10 * 10 + father / 10 == son) </a:t>
            </a:r>
            <a:r>
              <a:rPr lang="en-US" dirty="0" err="1"/>
              <a:t>ans</a:t>
            </a:r>
            <a:r>
              <a:rPr lang="en-US" dirty="0"/>
              <a:t>++;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ans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    return 0;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747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生日蜡烛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某君从某年开始每年都举办一次生日</a:t>
            </a:r>
            <a:r>
              <a:rPr lang="en-US" altLang="zh-CN" dirty="0"/>
              <a:t>party</a:t>
            </a:r>
            <a:r>
              <a:rPr lang="zh-CN" altLang="en-US" dirty="0"/>
              <a:t>，并且每次都要吹熄与年龄相同根数的蜡烛。</a:t>
            </a:r>
          </a:p>
          <a:p>
            <a:pPr marL="0" indent="0">
              <a:buNone/>
            </a:pPr>
            <a:r>
              <a:rPr lang="zh-CN" altLang="en-US" dirty="0"/>
              <a:t>现在算起来，他一共吹熄了</a:t>
            </a:r>
            <a:r>
              <a:rPr lang="en-US" altLang="zh-CN" dirty="0"/>
              <a:t>236</a:t>
            </a:r>
            <a:r>
              <a:rPr lang="zh-CN" altLang="en-US" dirty="0"/>
              <a:t>根蜡烛。</a:t>
            </a:r>
          </a:p>
          <a:p>
            <a:pPr marL="0" indent="0">
              <a:buNone/>
            </a:pPr>
            <a:r>
              <a:rPr lang="zh-CN" altLang="en-US" dirty="0"/>
              <a:t>请问，他从多少岁开始过生日</a:t>
            </a:r>
            <a:r>
              <a:rPr lang="en-US" altLang="zh-CN" dirty="0"/>
              <a:t>party</a:t>
            </a:r>
            <a:r>
              <a:rPr lang="zh-CN" altLang="en-US" dirty="0"/>
              <a:t>的？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614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生日蜡烛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65189" y="1971565"/>
            <a:ext cx="11458574" cy="899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某君从某年开始每年都举办一次生日</a:t>
            </a:r>
            <a:r>
              <a:rPr lang="en-US" altLang="zh-CN" dirty="0"/>
              <a:t>party</a:t>
            </a:r>
            <a:r>
              <a:rPr lang="zh-CN" altLang="en-US" dirty="0"/>
              <a:t>，并且每次都要吹熄与年龄相同根数的蜡烛。现在算起来，他一共吹熄了</a:t>
            </a:r>
            <a:r>
              <a:rPr lang="en-US" altLang="zh-CN" dirty="0"/>
              <a:t>236</a:t>
            </a:r>
            <a:r>
              <a:rPr lang="zh-CN" altLang="en-US" dirty="0"/>
              <a:t>根蜡烛。请问，他从多少岁开始过生日</a:t>
            </a:r>
            <a:r>
              <a:rPr lang="en-US" altLang="zh-CN" dirty="0"/>
              <a:t>party</a:t>
            </a:r>
            <a:r>
              <a:rPr lang="zh-CN" altLang="en-US" dirty="0"/>
              <a:t>的？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C1001B-1C06-4B4D-9BF3-FADEB73A856F}"/>
              </a:ext>
            </a:extLst>
          </p:cNvPr>
          <p:cNvSpPr txBox="1"/>
          <p:nvPr/>
        </p:nvSpPr>
        <p:spPr>
          <a:xfrm>
            <a:off x="465201" y="2864409"/>
            <a:ext cx="111299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int</a:t>
            </a:r>
            <a:r>
              <a:rPr lang="en-US" dirty="0"/>
              <a:t> main() {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1; </a:t>
            </a:r>
            <a:r>
              <a:rPr lang="en-US" dirty="0" err="1"/>
              <a:t>i</a:t>
            </a:r>
            <a:r>
              <a:rPr lang="en-US" dirty="0"/>
              <a:t> &lt;= 235;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    </a:t>
            </a:r>
            <a:r>
              <a:rPr lang="en-US" dirty="0" err="1"/>
              <a:t>int</a:t>
            </a:r>
            <a:r>
              <a:rPr lang="en-US" dirty="0"/>
              <a:t> sum = 0;</a:t>
            </a:r>
          </a:p>
          <a:p>
            <a:r>
              <a:rPr lang="en-US" dirty="0"/>
              <a:t>                for(</a:t>
            </a:r>
            <a:r>
              <a:rPr lang="en-US" dirty="0" err="1"/>
              <a:t>int</a:t>
            </a:r>
            <a:r>
              <a:rPr lang="en-US" dirty="0"/>
              <a:t> j = </a:t>
            </a:r>
            <a:r>
              <a:rPr lang="en-US" dirty="0" err="1"/>
              <a:t>i</a:t>
            </a:r>
            <a:r>
              <a:rPr lang="en-US" dirty="0"/>
              <a:t>; j &lt;= 235; </a:t>
            </a:r>
            <a:r>
              <a:rPr lang="en-US" dirty="0" err="1"/>
              <a:t>j++</a:t>
            </a:r>
            <a:r>
              <a:rPr lang="en-US" dirty="0"/>
              <a:t>) {</a:t>
            </a:r>
          </a:p>
          <a:p>
            <a:r>
              <a:rPr lang="en-US" dirty="0"/>
              <a:t>                        sum += j;</a:t>
            </a:r>
          </a:p>
          <a:p>
            <a:r>
              <a:rPr lang="en-US" dirty="0"/>
              <a:t>                        if(sum == 236) {</a:t>
            </a:r>
          </a:p>
          <a:p>
            <a:r>
              <a:rPr lang="en-US" dirty="0"/>
              <a:t>                            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i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                            return 0;</a:t>
            </a:r>
          </a:p>
          <a:p>
            <a:r>
              <a:rPr lang="en-US" dirty="0"/>
              <a:t>                        }</a:t>
            </a:r>
          </a:p>
          <a:p>
            <a:r>
              <a:rPr lang="en-US" dirty="0"/>
              <a:t>                        if(sum &gt; 236) break;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return 0;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298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随意组合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772900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小明被绑架到</a:t>
            </a:r>
            <a:r>
              <a:rPr lang="en-US" altLang="zh-CN" dirty="0"/>
              <a:t>X</a:t>
            </a:r>
            <a:r>
              <a:rPr lang="zh-CN" altLang="en-US" dirty="0"/>
              <a:t>星球的巫师</a:t>
            </a:r>
            <a:r>
              <a:rPr lang="en-US" altLang="zh-CN" dirty="0"/>
              <a:t>W</a:t>
            </a:r>
            <a:r>
              <a:rPr lang="zh-CN" altLang="en-US" dirty="0"/>
              <a:t>那里。其时，</a:t>
            </a:r>
            <a:r>
              <a:rPr lang="en-US" altLang="zh-CN" dirty="0"/>
              <a:t>W</a:t>
            </a:r>
            <a:r>
              <a:rPr lang="zh-CN" altLang="en-US" dirty="0"/>
              <a:t>正在玩弄两组数据 </a:t>
            </a:r>
            <a:r>
              <a:rPr lang="en-US" altLang="zh-CN" dirty="0"/>
              <a:t>(2 3 5 8) </a:t>
            </a:r>
            <a:r>
              <a:rPr lang="zh-CN" altLang="en-US" dirty="0"/>
              <a:t>和 </a:t>
            </a:r>
            <a:r>
              <a:rPr lang="en-US" altLang="zh-CN" dirty="0"/>
              <a:t>(1 4 6 7)</a:t>
            </a:r>
            <a:r>
              <a:rPr lang="zh-CN" altLang="en-US" dirty="0"/>
              <a:t>。他命令小明从一组数据中分别取数与另一组中的数配对，共配成</a:t>
            </a:r>
            <a:r>
              <a:rPr lang="en-US" altLang="zh-CN" dirty="0"/>
              <a:t>4</a:t>
            </a:r>
            <a:r>
              <a:rPr lang="zh-CN" altLang="en-US" dirty="0"/>
              <a:t>对（组中的每个数必被用到）。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小明的配法是：</a:t>
            </a:r>
            <a:r>
              <a:rPr lang="en-US" altLang="zh-CN" dirty="0"/>
              <a:t>{(8,7),(5,6),(3,4),(2,1)}</a:t>
            </a:r>
            <a:r>
              <a:rPr lang="zh-CN" altLang="en-US" dirty="0"/>
              <a:t>。师凝视片刻，突然说这个配法太棒了！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因为：每个配对中的数字组成两位数，求平方和，无论正倒，居然相等：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87^2 + 56^2 + 34^2 + 21^2  =  12302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78^2 + 65^2 + 43^2 + 12^2  =  12302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小明想了想说：“这有什么奇怪呢，我们地球人都知道，随便配配也可以啊！”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{(8,6),(5,4),(3,1),(2,7)}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86^2 + 54^2 + 31^2 + 27^2 = 12002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68^2 + 45^2 + 13^2 + 72^2 = 12002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dirty="0"/>
              <a:t>巫师顿时凌乱了。。。。。请你计算一下，包括上边给出的两种配法，巫师的两组数据一共有多少种配对方案具有该特征。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4084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搜索例题</a:t>
            </a:r>
            <a:endParaRPr 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CN" altLang="en-US" dirty="0"/>
              <a:t>标题：迷宫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X</a:t>
            </a:r>
            <a:r>
              <a:rPr lang="zh-CN" altLang="en-US" dirty="0"/>
              <a:t>星球的一处迷宫游乐场建在某个小山坡上。</a:t>
            </a:r>
          </a:p>
          <a:p>
            <a:pPr marL="0" indent="0">
              <a:buNone/>
            </a:pPr>
            <a:r>
              <a:rPr lang="zh-CN" altLang="en-US" dirty="0"/>
              <a:t>它是由</a:t>
            </a:r>
            <a:r>
              <a:rPr lang="en-US" altLang="zh-CN" dirty="0"/>
              <a:t>10x10</a:t>
            </a:r>
            <a:r>
              <a:rPr lang="zh-CN" altLang="en-US" dirty="0"/>
              <a:t>相互连通的小房间组成的。</a:t>
            </a:r>
          </a:p>
          <a:p>
            <a:pPr marL="0" indent="0">
              <a:buNone/>
            </a:pPr>
            <a:r>
              <a:rPr lang="zh-CN" altLang="en-US" dirty="0"/>
              <a:t>房间的地板上写着一个很大的字母。</a:t>
            </a:r>
          </a:p>
          <a:p>
            <a:pPr marL="0" indent="0">
              <a:buNone/>
            </a:pPr>
            <a:r>
              <a:rPr lang="zh-CN" altLang="en-US" dirty="0"/>
              <a:t>我们假设玩家是面朝上坡的方向站立，则：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</a:t>
            </a:r>
            <a:r>
              <a:rPr lang="zh-CN" altLang="en-US" dirty="0"/>
              <a:t>表示走到左边的房间，</a:t>
            </a:r>
          </a:p>
          <a:p>
            <a:pPr marL="0" indent="0">
              <a:buNone/>
            </a:pPr>
            <a:r>
              <a:rPr lang="en-US" altLang="zh-CN" dirty="0"/>
              <a:t>R</a:t>
            </a:r>
            <a:r>
              <a:rPr lang="zh-CN" altLang="en-US" dirty="0"/>
              <a:t>表示走到右边的房间，</a:t>
            </a:r>
          </a:p>
          <a:p>
            <a:pPr marL="0" indent="0">
              <a:buNone/>
            </a:pPr>
            <a:r>
              <a:rPr lang="en-US" altLang="zh-CN" dirty="0"/>
              <a:t>U</a:t>
            </a:r>
            <a:r>
              <a:rPr lang="zh-CN" altLang="en-US" dirty="0"/>
              <a:t>表示走到上坡方向的房间，</a:t>
            </a:r>
          </a:p>
          <a:p>
            <a:pPr marL="0" indent="0">
              <a:buNone/>
            </a:pPr>
            <a:r>
              <a:rPr lang="en-US" altLang="zh-CN" dirty="0"/>
              <a:t>D</a:t>
            </a:r>
            <a:r>
              <a:rPr lang="zh-CN" altLang="en-US" dirty="0"/>
              <a:t>表示走到下坡方向的房间。</a:t>
            </a:r>
            <a:endParaRPr 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D7C67F-02FF-40CA-92AC-8D2E038EE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072" y="2190749"/>
            <a:ext cx="3805409" cy="40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1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随意组合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772900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dirty="0" err="1"/>
              <a:t>int</a:t>
            </a:r>
            <a:r>
              <a:rPr lang="en-US" altLang="zh-CN" dirty="0"/>
              <a:t> main(){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ans</a:t>
            </a:r>
            <a:r>
              <a:rPr lang="en-US" altLang="zh-CN" dirty="0"/>
              <a:t> = 0;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for(</a:t>
            </a:r>
            <a:r>
              <a:rPr lang="en-US" altLang="zh-CN" dirty="0" err="1"/>
              <a:t>int</a:t>
            </a:r>
            <a:r>
              <a:rPr lang="en-US" altLang="zh-CN" dirty="0"/>
              <a:t> a2 = 0; a2 &lt; 4; a2++)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        for(</a:t>
            </a:r>
            <a:r>
              <a:rPr lang="en-US" altLang="zh-CN" dirty="0" err="1"/>
              <a:t>int</a:t>
            </a:r>
            <a:r>
              <a:rPr lang="en-US" altLang="zh-CN" dirty="0"/>
              <a:t> a3 = 0; a3 &lt; 4; a3++) { if(a2 == a3) continue;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                for(</a:t>
            </a:r>
            <a:r>
              <a:rPr lang="en-US" altLang="zh-CN" dirty="0" err="1"/>
              <a:t>int</a:t>
            </a:r>
            <a:r>
              <a:rPr lang="en-US" altLang="zh-CN" dirty="0"/>
              <a:t> a5 = 0; a5 &lt; 4; a5++) { if(a5 == a3 || a5 == a2) continue;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                        </a:t>
            </a:r>
            <a:r>
              <a:rPr lang="en-US" altLang="zh-CN" dirty="0" err="1"/>
              <a:t>int</a:t>
            </a:r>
            <a:r>
              <a:rPr lang="en-US" altLang="zh-CN" dirty="0"/>
              <a:t> a8 = 6 - a2 - a3 - a5;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                        if(ok(a2, a3, a5, a8)) </a:t>
            </a:r>
            <a:r>
              <a:rPr lang="en-US" altLang="zh-CN" dirty="0" err="1"/>
              <a:t>ans</a:t>
            </a:r>
            <a:r>
              <a:rPr lang="en-US" altLang="zh-CN" dirty="0"/>
              <a:t>++;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                }}}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ans</a:t>
            </a:r>
            <a:r>
              <a:rPr lang="en-US" altLang="zh-CN" dirty="0"/>
              <a:t>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return 0;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375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随意组合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92894" y="2098138"/>
            <a:ext cx="11772900" cy="47027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#include&lt;iostream&gt;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using namespace </a:t>
            </a:r>
            <a:r>
              <a:rPr lang="en-US" altLang="zh-CN" dirty="0" err="1"/>
              <a:t>std</a:t>
            </a:r>
            <a:r>
              <a:rPr lang="en-US" altLang="zh-CN" dirty="0"/>
              <a:t>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 err="1"/>
              <a:t>int</a:t>
            </a:r>
            <a:r>
              <a:rPr lang="en-US" altLang="zh-CN" dirty="0"/>
              <a:t> b[4] = {1, 4, 6, 7};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bool ok(</a:t>
            </a:r>
            <a:r>
              <a:rPr lang="en-US" altLang="zh-CN" dirty="0" err="1"/>
              <a:t>int</a:t>
            </a:r>
            <a:r>
              <a:rPr lang="en-US" altLang="zh-CN" dirty="0"/>
              <a:t> a2, </a:t>
            </a:r>
            <a:r>
              <a:rPr lang="en-US" altLang="zh-CN" dirty="0" err="1"/>
              <a:t>int</a:t>
            </a:r>
            <a:r>
              <a:rPr lang="en-US" altLang="zh-CN" dirty="0"/>
              <a:t> a3, </a:t>
            </a:r>
            <a:r>
              <a:rPr lang="en-US" altLang="zh-CN" dirty="0" err="1"/>
              <a:t>int</a:t>
            </a:r>
            <a:r>
              <a:rPr lang="en-US" altLang="zh-CN" dirty="0"/>
              <a:t> a5, </a:t>
            </a:r>
            <a:r>
              <a:rPr lang="en-US" altLang="zh-CN" dirty="0" err="1"/>
              <a:t>int</a:t>
            </a:r>
            <a:r>
              <a:rPr lang="en-US" altLang="zh-CN" dirty="0"/>
              <a:t> a8)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p1 = (20+b[a2])*(20+b[a2]) + (30+b[a3])*(30+b[a3]) + (50+b[a5])*(50+b[a5]) + (80+b[a8])*(80+b[a8]);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p2 = (b[a2]*10+2)*(b[a2]*10+2) + (b[a3]*10+3)*(b[a3]*10+3) + (b[a5]*10+5)*(b[a5]*10+5) + (b[a8]*10+8)*(b[a8]*10+8);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        return p1 == p2;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256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随意组合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5752AB-6E0C-4064-B76E-A3DA06B6C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783557"/>
            <a:ext cx="5164911" cy="50744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D16FF68-D1D0-4486-B9D7-E3B3BF4D1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429" y="1783557"/>
            <a:ext cx="4905375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5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随意组合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79D8BEC-5DBD-49AC-BBD8-DF05EBEF0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81" y="1695450"/>
            <a:ext cx="559117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5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牌型种数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小明被劫持到</a:t>
            </a:r>
            <a:r>
              <a:rPr lang="en-US" altLang="zh-CN" dirty="0"/>
              <a:t>X</a:t>
            </a:r>
            <a:r>
              <a:rPr lang="zh-CN" altLang="en-US" dirty="0"/>
              <a:t>赌城，被迫与其他</a:t>
            </a:r>
            <a:r>
              <a:rPr lang="en-US" altLang="zh-CN" dirty="0"/>
              <a:t>3</a:t>
            </a:r>
            <a:r>
              <a:rPr lang="zh-CN" altLang="en-US" dirty="0"/>
              <a:t>人玩牌。</a:t>
            </a:r>
          </a:p>
          <a:p>
            <a:endParaRPr lang="zh-CN" altLang="en-US" dirty="0"/>
          </a:p>
          <a:p>
            <a:r>
              <a:rPr lang="zh-CN" altLang="en-US" dirty="0"/>
              <a:t>一副扑克牌（去掉大小王牌，共</a:t>
            </a:r>
            <a:r>
              <a:rPr lang="en-US" altLang="zh-CN" dirty="0"/>
              <a:t>52</a:t>
            </a:r>
            <a:r>
              <a:rPr lang="zh-CN" altLang="en-US" dirty="0"/>
              <a:t>张），均匀发给</a:t>
            </a:r>
            <a:r>
              <a:rPr lang="en-US" altLang="zh-CN" dirty="0"/>
              <a:t>4</a:t>
            </a:r>
            <a:r>
              <a:rPr lang="zh-CN" altLang="en-US" dirty="0"/>
              <a:t>个人，每个人</a:t>
            </a:r>
            <a:r>
              <a:rPr lang="en-US" altLang="zh-CN" dirty="0"/>
              <a:t>13</a:t>
            </a:r>
            <a:r>
              <a:rPr lang="zh-CN" altLang="en-US" dirty="0"/>
              <a:t>张。</a:t>
            </a:r>
          </a:p>
          <a:p>
            <a:endParaRPr lang="zh-CN" altLang="en-US" dirty="0"/>
          </a:p>
          <a:p>
            <a:r>
              <a:rPr lang="zh-CN" altLang="en-US" dirty="0"/>
              <a:t>这时，小明脑子里突然冒出一个问题：</a:t>
            </a:r>
          </a:p>
          <a:p>
            <a:endParaRPr lang="zh-CN" altLang="en-US" dirty="0"/>
          </a:p>
          <a:p>
            <a:r>
              <a:rPr lang="zh-CN" altLang="en-US" dirty="0"/>
              <a:t>如果不考虑花色，只考虑点数，也不考虑自己得到的牌的先后顺序，自己手里能拿到的初始牌型组合一共有多少种呢？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9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牌型种数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578644" y="1828456"/>
            <a:ext cx="1075134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int</a:t>
            </a:r>
            <a:r>
              <a:rPr lang="en-US" altLang="zh-CN" dirty="0"/>
              <a:t> a[14];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ans</a:t>
            </a:r>
            <a:r>
              <a:rPr lang="en-US" altLang="zh-CN" dirty="0"/>
              <a:t> = 0;</a:t>
            </a:r>
          </a:p>
          <a:p>
            <a:r>
              <a:rPr lang="en-US" altLang="zh-CN" dirty="0"/>
              <a:t>void </a:t>
            </a:r>
            <a:r>
              <a:rPr lang="en-US" altLang="zh-CN" dirty="0" err="1"/>
              <a:t>dfs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x, </a:t>
            </a:r>
            <a:r>
              <a:rPr lang="en-US" altLang="zh-CN" dirty="0" err="1"/>
              <a:t>int</a:t>
            </a:r>
            <a:r>
              <a:rPr lang="en-US" altLang="zh-CN" dirty="0"/>
              <a:t> rest) {</a:t>
            </a:r>
          </a:p>
          <a:p>
            <a:r>
              <a:rPr lang="en-US" altLang="zh-CN" dirty="0"/>
              <a:t>        if(x == 13) {</a:t>
            </a:r>
          </a:p>
          <a:p>
            <a:r>
              <a:rPr lang="en-US" altLang="zh-CN" dirty="0"/>
              <a:t>                if(rest == 0) </a:t>
            </a:r>
            <a:r>
              <a:rPr lang="en-US" altLang="zh-CN" dirty="0" err="1"/>
              <a:t>ans</a:t>
            </a:r>
            <a:r>
              <a:rPr lang="en-US" altLang="zh-CN" dirty="0"/>
              <a:t>++;</a:t>
            </a:r>
          </a:p>
          <a:p>
            <a:r>
              <a:rPr lang="en-US" altLang="zh-CN" dirty="0"/>
              <a:t>                return;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for(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0; </a:t>
            </a:r>
            <a:r>
              <a:rPr lang="en-US" altLang="zh-CN" dirty="0" err="1"/>
              <a:t>i</a:t>
            </a:r>
            <a:r>
              <a:rPr lang="en-US" altLang="zh-CN" dirty="0"/>
              <a:t> &lt;= 4 &amp;&amp; </a:t>
            </a:r>
            <a:r>
              <a:rPr lang="en-US" altLang="zh-CN" dirty="0" err="1"/>
              <a:t>i</a:t>
            </a:r>
            <a:r>
              <a:rPr lang="en-US" altLang="zh-CN" dirty="0"/>
              <a:t> &lt;= rest;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</a:p>
          <a:p>
            <a:r>
              <a:rPr lang="en-US" altLang="zh-CN" dirty="0"/>
              <a:t>                a[x] =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/>
              <a:t>dfs</a:t>
            </a:r>
            <a:r>
              <a:rPr lang="en-US" altLang="zh-CN" dirty="0"/>
              <a:t>(x+1, rest - </a:t>
            </a:r>
            <a:r>
              <a:rPr lang="en-US" altLang="zh-CN" dirty="0" err="1"/>
              <a:t>i</a:t>
            </a:r>
            <a:r>
              <a:rPr lang="en-US" altLang="zh-CN" dirty="0"/>
              <a:t>);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main()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dfs</a:t>
            </a:r>
            <a:r>
              <a:rPr lang="en-US" altLang="zh-CN" dirty="0"/>
              <a:t>(0, 13);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ans</a:t>
            </a:r>
            <a:r>
              <a:rPr lang="en-US" altLang="zh-CN" dirty="0"/>
              <a:t>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return 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76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凑算式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dirty="0">
                <a:latin typeface="Consolas" panose="020B0609020204030204" pitchFamily="49" charset="0"/>
              </a:rPr>
              <a:t>     </a:t>
            </a:r>
            <a:r>
              <a:rPr lang="en-US" altLang="zh-CN" dirty="0">
                <a:latin typeface="Consolas" panose="020B0609020204030204" pitchFamily="49" charset="0"/>
              </a:rPr>
              <a:t>B      DEF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A + --- + ------- = 10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C      GHI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	 </a:t>
            </a:r>
          </a:p>
          <a:p>
            <a:r>
              <a:rPr lang="zh-CN" altLang="en-US" dirty="0"/>
              <a:t>	 </a:t>
            </a:r>
          </a:p>
          <a:p>
            <a:r>
              <a:rPr lang="zh-CN" altLang="en-US" dirty="0"/>
              <a:t>这个算式中</a:t>
            </a:r>
            <a:r>
              <a:rPr lang="en-US" altLang="zh-CN" dirty="0"/>
              <a:t>A~I</a:t>
            </a:r>
            <a:r>
              <a:rPr lang="zh-CN" altLang="en-US" dirty="0"/>
              <a:t>代表</a:t>
            </a:r>
            <a:r>
              <a:rPr lang="en-US" altLang="zh-CN" dirty="0"/>
              <a:t>1~9</a:t>
            </a:r>
            <a:r>
              <a:rPr lang="zh-CN" altLang="en-US" dirty="0"/>
              <a:t>的数字，不同的字母代表不同的数字。</a:t>
            </a:r>
          </a:p>
          <a:p>
            <a:endParaRPr lang="zh-CN" altLang="en-US" dirty="0"/>
          </a:p>
          <a:p>
            <a:r>
              <a:rPr lang="zh-CN" altLang="en-US" dirty="0"/>
              <a:t>比如：</a:t>
            </a:r>
          </a:p>
          <a:p>
            <a:r>
              <a:rPr lang="en-US" altLang="zh-CN" dirty="0"/>
              <a:t>6+8/3+952/714 </a:t>
            </a:r>
            <a:r>
              <a:rPr lang="zh-CN" altLang="en-US" dirty="0"/>
              <a:t>就是一种解法，</a:t>
            </a:r>
          </a:p>
          <a:p>
            <a:r>
              <a:rPr lang="en-US" altLang="zh-CN" dirty="0"/>
              <a:t>5+3/1+972/486 </a:t>
            </a:r>
            <a:r>
              <a:rPr lang="zh-CN" altLang="en-US" dirty="0"/>
              <a:t>是另一种解法。</a:t>
            </a:r>
          </a:p>
          <a:p>
            <a:endParaRPr lang="zh-CN" altLang="en-US" dirty="0"/>
          </a:p>
          <a:p>
            <a:r>
              <a:rPr lang="zh-CN" altLang="en-US" dirty="0"/>
              <a:t>这个算式一共有多少种解法？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6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凑算式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571500" y="1828456"/>
            <a:ext cx="1075134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int</a:t>
            </a:r>
            <a:r>
              <a:rPr lang="en-US" altLang="zh-CN" dirty="0"/>
              <a:t> a[9];	bool used[10] = {false};	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ans</a:t>
            </a:r>
            <a:r>
              <a:rPr lang="en-US" altLang="zh-CN" dirty="0"/>
              <a:t> = 0;</a:t>
            </a:r>
          </a:p>
          <a:p>
            <a:r>
              <a:rPr lang="en-US" altLang="zh-CN" dirty="0"/>
              <a:t>void </a:t>
            </a:r>
            <a:r>
              <a:rPr lang="en-US" altLang="zh-CN" dirty="0" err="1"/>
              <a:t>dfs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x) {</a:t>
            </a:r>
          </a:p>
          <a:p>
            <a:r>
              <a:rPr lang="en-US" altLang="zh-CN" dirty="0"/>
              <a:t>        if(x == 9) {</a:t>
            </a:r>
          </a:p>
          <a:p>
            <a:r>
              <a:rPr lang="en-US" altLang="zh-CN" dirty="0"/>
              <a:t>                if(a[2] == 0 || a[6] == 0 || a[3] == 0) return;</a:t>
            </a:r>
          </a:p>
          <a:p>
            <a:r>
              <a:rPr lang="en-US" altLang="zh-CN" dirty="0"/>
              <a:t>                if(fabs(a[0] + 1.0*a[1]/a[2] + 1.0*(a[3]*100+a[4]*10+a[5])/(a[6]*100+a[7]*10+a[8])-10) &lt; 1e-6) </a:t>
            </a:r>
            <a:r>
              <a:rPr lang="en-US" altLang="zh-CN" dirty="0" err="1"/>
              <a:t>ans</a:t>
            </a:r>
            <a:r>
              <a:rPr lang="en-US" altLang="zh-CN" dirty="0"/>
              <a:t>++;</a:t>
            </a:r>
          </a:p>
          <a:p>
            <a:r>
              <a:rPr lang="en-US" altLang="zh-CN" dirty="0"/>
              <a:t>                return;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for(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1; </a:t>
            </a:r>
            <a:r>
              <a:rPr lang="en-US" altLang="zh-CN" dirty="0" err="1"/>
              <a:t>i</a:t>
            </a:r>
            <a:r>
              <a:rPr lang="en-US" altLang="zh-CN" dirty="0"/>
              <a:t> &lt; 10; </a:t>
            </a:r>
            <a:r>
              <a:rPr lang="en-US" altLang="zh-CN" dirty="0" err="1"/>
              <a:t>i</a:t>
            </a:r>
            <a:r>
              <a:rPr lang="en-US" altLang="zh-CN" dirty="0"/>
              <a:t>++) if(!used[</a:t>
            </a:r>
            <a:r>
              <a:rPr lang="en-US" altLang="zh-CN" dirty="0" err="1"/>
              <a:t>i</a:t>
            </a:r>
            <a:r>
              <a:rPr lang="en-US" altLang="zh-CN" dirty="0"/>
              <a:t>]) {</a:t>
            </a:r>
          </a:p>
          <a:p>
            <a:r>
              <a:rPr lang="en-US" altLang="zh-CN" dirty="0"/>
              <a:t>                a[x] =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used[</a:t>
            </a:r>
            <a:r>
              <a:rPr lang="en-US" altLang="zh-CN" dirty="0" err="1"/>
              <a:t>i</a:t>
            </a:r>
            <a:r>
              <a:rPr lang="en-US" altLang="zh-CN" dirty="0"/>
              <a:t>] = true;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/>
              <a:t>dfs</a:t>
            </a:r>
            <a:r>
              <a:rPr lang="en-US" altLang="zh-CN" dirty="0"/>
              <a:t>(x+1);</a:t>
            </a:r>
          </a:p>
          <a:p>
            <a:r>
              <a:rPr lang="en-US" altLang="zh-CN" dirty="0"/>
              <a:t>                used[</a:t>
            </a:r>
            <a:r>
              <a:rPr lang="en-US" altLang="zh-CN" dirty="0" err="1"/>
              <a:t>i</a:t>
            </a:r>
            <a:r>
              <a:rPr lang="en-US" altLang="zh-CN" dirty="0"/>
              <a:t>] = false;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main()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dfs</a:t>
            </a:r>
            <a:r>
              <a:rPr lang="en-US" altLang="zh-CN" dirty="0"/>
              <a:t>(0);	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ans</a:t>
            </a:r>
            <a:r>
              <a:rPr lang="en-US" altLang="zh-CN" dirty="0"/>
              <a:t> &lt;&lt; </a:t>
            </a:r>
            <a:r>
              <a:rPr lang="en-US" altLang="zh-CN" dirty="0" err="1"/>
              <a:t>endl</a:t>
            </a:r>
            <a:r>
              <a:rPr lang="en-US" altLang="zh-CN" dirty="0"/>
              <a:t>;	return 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73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小明最近喜欢搭数字积木，一共有</a:t>
            </a:r>
            <a:r>
              <a:rPr lang="en-US" altLang="zh-CN" dirty="0"/>
              <a:t>10</a:t>
            </a:r>
            <a:r>
              <a:rPr lang="zh-CN" altLang="en-US" dirty="0"/>
              <a:t>块积木，每个积木上有一个数字，</a:t>
            </a:r>
            <a:r>
              <a:rPr lang="en-US" altLang="zh-CN" dirty="0"/>
              <a:t>0~9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搭积木规则：每个积木放到其它两个积木的上面，并且一定比下面的两个积木数字小。</a:t>
            </a:r>
          </a:p>
          <a:p>
            <a:r>
              <a:rPr lang="zh-CN" altLang="en-US" dirty="0"/>
              <a:t>最后搭成</a:t>
            </a:r>
            <a:r>
              <a:rPr lang="en-US" altLang="zh-CN" dirty="0"/>
              <a:t>4</a:t>
            </a:r>
            <a:r>
              <a:rPr lang="zh-CN" altLang="en-US" dirty="0"/>
              <a:t>层的金字塔形，必须用完所有的积木。下面是两种合格的搭法：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1 2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3 4 5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6 7 8 9</a:t>
            </a:r>
          </a:p>
          <a:p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   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3 1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7 5 2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9 8 6 4</a:t>
            </a:r>
            <a:r>
              <a:rPr lang="en-US" altLang="zh-CN" dirty="0"/>
              <a:t>    </a:t>
            </a:r>
          </a:p>
          <a:p>
            <a:r>
              <a:rPr lang="zh-CN" altLang="en-US" dirty="0"/>
              <a:t>请你计算这样的搭法一共有多少种？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10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小明最近喜欢搭数字积木，一共有</a:t>
            </a:r>
            <a:r>
              <a:rPr lang="en-US" altLang="zh-CN" dirty="0"/>
              <a:t>10</a:t>
            </a:r>
            <a:r>
              <a:rPr lang="zh-CN" altLang="en-US" dirty="0"/>
              <a:t>块积木，每个积木上有一个数字，</a:t>
            </a:r>
            <a:r>
              <a:rPr lang="en-US" altLang="zh-CN" dirty="0"/>
              <a:t>0~9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搭积木规则：每个积木放到其它两个积木的上面，并且一定比下面的两个积木数字小。</a:t>
            </a:r>
          </a:p>
          <a:p>
            <a:r>
              <a:rPr lang="zh-CN" altLang="en-US" dirty="0"/>
              <a:t>最后搭成</a:t>
            </a:r>
            <a:r>
              <a:rPr lang="en-US" altLang="zh-CN" dirty="0"/>
              <a:t>4</a:t>
            </a:r>
            <a:r>
              <a:rPr lang="zh-CN" altLang="en-US" dirty="0"/>
              <a:t>层的金字塔形，必须用完所有的积木。下面是两种合格的搭法：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1 2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3 4 5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6 7 8 9</a:t>
            </a:r>
          </a:p>
          <a:p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   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3 1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7 5 2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9 8 6 4</a:t>
            </a:r>
            <a:r>
              <a:rPr lang="en-US" altLang="zh-CN" dirty="0"/>
              <a:t>    </a:t>
            </a:r>
          </a:p>
          <a:p>
            <a:r>
              <a:rPr lang="zh-CN" altLang="en-US" dirty="0"/>
              <a:t>请你计算这样的搭法一共有多少种？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26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模拟例题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0160" y="2174707"/>
            <a:ext cx="10314145" cy="39862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/>
              <a:t>标题：小计算器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模拟程序型计算器，依次输入指令，可能包含的指令有</a:t>
            </a:r>
          </a:p>
          <a:p>
            <a:pPr marL="0" indent="0">
              <a:buNone/>
            </a:pPr>
            <a:r>
              <a:rPr lang="en-US" altLang="zh-CN" dirty="0"/>
              <a:t>1. </a:t>
            </a:r>
            <a:r>
              <a:rPr lang="zh-CN" altLang="en-US" dirty="0"/>
              <a:t>数字：</a:t>
            </a:r>
            <a:r>
              <a:rPr lang="en-US" altLang="zh-CN" dirty="0"/>
              <a:t>'NUM X'</a:t>
            </a:r>
            <a:r>
              <a:rPr lang="zh-CN" altLang="en-US" dirty="0"/>
              <a:t>，</a:t>
            </a:r>
            <a:r>
              <a:rPr lang="en-US" altLang="zh-CN" dirty="0"/>
              <a:t>X</a:t>
            </a:r>
            <a:r>
              <a:rPr lang="zh-CN" altLang="en-US" dirty="0"/>
              <a:t>为一个只包含大写字母和数字的字符串，表示一个当前进制的数</a:t>
            </a:r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运算指令：</a:t>
            </a:r>
            <a:r>
              <a:rPr lang="en-US" altLang="zh-CN" dirty="0"/>
              <a:t>'ADD','SUB','MUL','DIV','MOD'</a:t>
            </a:r>
            <a:r>
              <a:rPr lang="zh-CN" altLang="en-US" dirty="0"/>
              <a:t>，分别表示加减乘，除法取商，除法取余</a:t>
            </a:r>
          </a:p>
          <a:p>
            <a:pPr marL="0" indent="0">
              <a:buNone/>
            </a:pPr>
            <a:r>
              <a:rPr lang="en-US" altLang="zh-CN" dirty="0"/>
              <a:t>3. </a:t>
            </a:r>
            <a:r>
              <a:rPr lang="zh-CN" altLang="en-US" dirty="0"/>
              <a:t>进制转换指令：</a:t>
            </a:r>
            <a:r>
              <a:rPr lang="en-US" altLang="zh-CN" dirty="0"/>
              <a:t>'CHANGE K'</a:t>
            </a:r>
            <a:r>
              <a:rPr lang="zh-CN" altLang="en-US" dirty="0"/>
              <a:t>，将当前进制转换为</a:t>
            </a:r>
            <a:r>
              <a:rPr lang="en-US" altLang="zh-CN" dirty="0"/>
              <a:t>K</a:t>
            </a:r>
            <a:r>
              <a:rPr lang="zh-CN" altLang="en-US" dirty="0"/>
              <a:t>进制</a:t>
            </a:r>
            <a:r>
              <a:rPr lang="en-US" altLang="zh-CN" dirty="0"/>
              <a:t>(2≤K≤36)</a:t>
            </a:r>
          </a:p>
          <a:p>
            <a:pPr marL="0" indent="0">
              <a:buNone/>
            </a:pPr>
            <a:r>
              <a:rPr lang="en-US" altLang="zh-CN" dirty="0"/>
              <a:t>4. </a:t>
            </a:r>
            <a:r>
              <a:rPr lang="zh-CN" altLang="en-US" dirty="0"/>
              <a:t>输出指令：</a:t>
            </a:r>
            <a:r>
              <a:rPr lang="en-US" altLang="zh-CN" dirty="0"/>
              <a:t>'EQUAL'</a:t>
            </a:r>
            <a:r>
              <a:rPr lang="zh-CN" altLang="en-US" dirty="0"/>
              <a:t>，以当前进制输出结果</a:t>
            </a:r>
          </a:p>
          <a:p>
            <a:pPr marL="0" indent="0">
              <a:buNone/>
            </a:pPr>
            <a:r>
              <a:rPr lang="en-US" altLang="zh-CN" dirty="0"/>
              <a:t>5. </a:t>
            </a:r>
            <a:r>
              <a:rPr lang="zh-CN" altLang="en-US" dirty="0"/>
              <a:t>重置指令：</a:t>
            </a:r>
            <a:r>
              <a:rPr lang="en-US" altLang="zh-CN" dirty="0"/>
              <a:t>'CLEAR'</a:t>
            </a:r>
            <a:r>
              <a:rPr lang="zh-CN" altLang="en-US" dirty="0"/>
              <a:t>，清除当前数字</a:t>
            </a:r>
          </a:p>
        </p:txBody>
      </p:sp>
    </p:spTree>
    <p:extLst>
      <p:ext uri="{BB962C8B-B14F-4D97-AF65-F5344CB8AC3E}">
        <p14:creationId xmlns:p14="http://schemas.microsoft.com/office/powerpoint/2010/main" val="207716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小明最近喜欢搭数字积木，一共有</a:t>
            </a:r>
            <a:r>
              <a:rPr lang="en-US" altLang="zh-CN" dirty="0"/>
              <a:t>10</a:t>
            </a:r>
            <a:r>
              <a:rPr lang="zh-CN" altLang="en-US" dirty="0"/>
              <a:t>块积木，每个积木上有一个数字，</a:t>
            </a:r>
            <a:r>
              <a:rPr lang="en-US" altLang="zh-CN" dirty="0"/>
              <a:t>0~9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搭积木规则：每个积木放到其它两个积木的上面，并且一定比下面的两个积木数字小。</a:t>
            </a:r>
          </a:p>
          <a:p>
            <a:r>
              <a:rPr lang="zh-CN" altLang="en-US" dirty="0"/>
              <a:t>最后搭成</a:t>
            </a:r>
            <a:r>
              <a:rPr lang="en-US" altLang="zh-CN" dirty="0"/>
              <a:t>4</a:t>
            </a:r>
            <a:r>
              <a:rPr lang="zh-CN" altLang="en-US" dirty="0"/>
              <a:t>层的金字塔形，必须用完所有的积木。下面是两种合格的搭法：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1 2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3 4 5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6 7 8 9</a:t>
            </a:r>
          </a:p>
          <a:p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   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3 1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7 5 2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9 8 6 4</a:t>
            </a:r>
            <a:r>
              <a:rPr lang="en-US" altLang="zh-CN" dirty="0"/>
              <a:t>    </a:t>
            </a:r>
          </a:p>
          <a:p>
            <a:r>
              <a:rPr lang="zh-CN" altLang="en-US" dirty="0"/>
              <a:t>请你计算这样的搭法一共有多少种？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470F7EB-3C12-4A30-BA02-36EA6079A1B7}"/>
              </a:ext>
            </a:extLst>
          </p:cNvPr>
          <p:cNvSpPr txBox="1"/>
          <p:nvPr/>
        </p:nvSpPr>
        <p:spPr>
          <a:xfrm>
            <a:off x="5643563" y="4321969"/>
            <a:ext cx="575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关键问题：怎么判断</a:t>
            </a:r>
            <a:r>
              <a:rPr lang="zh-CN" altLang="en-US" dirty="0">
                <a:solidFill>
                  <a:srgbClr val="FF0000"/>
                </a:solidFill>
              </a:rPr>
              <a:t>一定比下面的两个积木数字小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34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103467A-10E3-4C45-A151-5E7ACB142F25}"/>
              </a:ext>
            </a:extLst>
          </p:cNvPr>
          <p:cNvSpPr txBox="1"/>
          <p:nvPr/>
        </p:nvSpPr>
        <p:spPr>
          <a:xfrm>
            <a:off x="485775" y="2000250"/>
            <a:ext cx="115514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思路一</a:t>
            </a:r>
            <a:r>
              <a:rPr lang="en-US" altLang="zh-CN" dirty="0"/>
              <a:t>:Hardcode</a:t>
            </a:r>
            <a:endParaRPr lang="en-US" dirty="0"/>
          </a:p>
          <a:p>
            <a:r>
              <a:rPr lang="en-US" dirty="0" err="1"/>
              <a:t>int</a:t>
            </a:r>
            <a:r>
              <a:rPr lang="en-US" dirty="0"/>
              <a:t> a[10] = {0, 1, 2, 3, 4, 5, 6, 7, 8, 9};</a:t>
            </a: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= 0;</a:t>
            </a:r>
          </a:p>
          <a:p>
            <a:r>
              <a:rPr lang="en-US" dirty="0"/>
              <a:t>bool ok() {</a:t>
            </a:r>
          </a:p>
          <a:p>
            <a:r>
              <a:rPr lang="en-US" dirty="0"/>
              <a:t>        return a[0] &lt; a[1] &amp;&amp; a[0] &lt; a[2] &amp;&amp; a[1] &lt; a[3] &amp;&amp; a[1] &lt; a[4] &amp;&amp; a[2] &lt; a[4] &amp;&amp; a[2] &lt; a[5]</a:t>
            </a:r>
          </a:p>
          <a:p>
            <a:r>
              <a:rPr lang="en-US" dirty="0"/>
              <a:t>                &amp;&amp; a[3] &lt; a[6] &amp;&amp; a[3] &lt; a[7] &amp;&amp; a[4] &lt; a[7] &amp;&amp; a[4] &lt; a[8] &amp;&amp; a[5] &lt; a[8] &amp;&amp; a[5] &lt; a[9];</a:t>
            </a:r>
          </a:p>
          <a:p>
            <a:r>
              <a:rPr lang="en-US" dirty="0"/>
              <a:t>}</a:t>
            </a:r>
          </a:p>
          <a:p>
            <a:r>
              <a:rPr lang="en-US" dirty="0" err="1"/>
              <a:t>int</a:t>
            </a:r>
            <a:r>
              <a:rPr lang="en-US" dirty="0"/>
              <a:t> main()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10*9*8*7*6*5*4*3*2;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    if(ok()) </a:t>
            </a:r>
            <a:r>
              <a:rPr lang="en-US" dirty="0" err="1"/>
              <a:t>ans</a:t>
            </a:r>
            <a:r>
              <a:rPr lang="en-US" dirty="0"/>
              <a:t>++;</a:t>
            </a:r>
          </a:p>
          <a:p>
            <a:r>
              <a:rPr lang="en-US" dirty="0"/>
              <a:t>                </a:t>
            </a:r>
            <a:r>
              <a:rPr lang="en-US" dirty="0" err="1"/>
              <a:t>next_permutation</a:t>
            </a:r>
            <a:r>
              <a:rPr lang="en-US" dirty="0"/>
              <a:t>(a, a+10);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ans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    return 0;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96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103467A-10E3-4C45-A151-5E7ACB142F25}"/>
              </a:ext>
            </a:extLst>
          </p:cNvPr>
          <p:cNvSpPr txBox="1"/>
          <p:nvPr/>
        </p:nvSpPr>
        <p:spPr>
          <a:xfrm>
            <a:off x="214313" y="2421339"/>
            <a:ext cx="66151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思路二</a:t>
            </a:r>
            <a:r>
              <a:rPr lang="en-US" altLang="zh-CN" dirty="0"/>
              <a:t>:</a:t>
            </a:r>
            <a:r>
              <a:rPr lang="zh-CN" altLang="en-US" dirty="0"/>
              <a:t>一维数组转二维矩阵</a:t>
            </a:r>
            <a:endParaRPr lang="en-US" dirty="0"/>
          </a:p>
          <a:p>
            <a:r>
              <a:rPr lang="en-US" dirty="0" err="1"/>
              <a:t>int</a:t>
            </a:r>
            <a:r>
              <a:rPr lang="en-US" dirty="0"/>
              <a:t> a[10] = {0, 1, 2, 3, 4, 5, 6, 7, 8, 9};</a:t>
            </a: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ans</a:t>
            </a:r>
            <a:r>
              <a:rPr lang="en-US" dirty="0"/>
              <a:t> = 0;</a:t>
            </a:r>
          </a:p>
          <a:p>
            <a:r>
              <a:rPr lang="en-US" dirty="0"/>
              <a:t>bool ok() {</a:t>
            </a:r>
          </a:p>
          <a:p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b[4][4];</a:t>
            </a:r>
          </a:p>
          <a:p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k = 0;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4;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r>
              <a:rPr lang="en-US" dirty="0"/>
              <a:t>                for(</a:t>
            </a:r>
            <a:r>
              <a:rPr lang="en-US" dirty="0" err="1"/>
              <a:t>int</a:t>
            </a:r>
            <a:r>
              <a:rPr lang="en-US" dirty="0"/>
              <a:t> j = 0; j &lt;= </a:t>
            </a:r>
            <a:r>
              <a:rPr lang="en-US" dirty="0" err="1"/>
              <a:t>i</a:t>
            </a:r>
            <a:r>
              <a:rPr lang="en-US" dirty="0"/>
              <a:t>; </a:t>
            </a:r>
            <a:r>
              <a:rPr lang="en-US" dirty="0" err="1"/>
              <a:t>j++</a:t>
            </a:r>
            <a:r>
              <a:rPr lang="en-US" dirty="0"/>
              <a:t>)</a:t>
            </a:r>
          </a:p>
          <a:p>
            <a:r>
              <a:rPr lang="en-US" dirty="0"/>
              <a:t>                        b[</a:t>
            </a:r>
            <a:r>
              <a:rPr lang="en-US" dirty="0" err="1"/>
              <a:t>i</a:t>
            </a:r>
            <a:r>
              <a:rPr lang="en-US" dirty="0"/>
              <a:t>][j] = a[k++];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3; </a:t>
            </a:r>
            <a:r>
              <a:rPr lang="en-US" dirty="0" err="1"/>
              <a:t>i</a:t>
            </a:r>
            <a:r>
              <a:rPr lang="en-US" dirty="0"/>
              <a:t>++)</a:t>
            </a:r>
          </a:p>
          <a:p>
            <a:r>
              <a:rPr lang="en-US" dirty="0"/>
              <a:t>                for(</a:t>
            </a:r>
            <a:r>
              <a:rPr lang="en-US" dirty="0" err="1"/>
              <a:t>int</a:t>
            </a:r>
            <a:r>
              <a:rPr lang="en-US" dirty="0"/>
              <a:t> j = 0; j &lt;= </a:t>
            </a:r>
            <a:r>
              <a:rPr lang="en-US" dirty="0" err="1"/>
              <a:t>i</a:t>
            </a:r>
            <a:r>
              <a:rPr lang="en-US" dirty="0"/>
              <a:t>; </a:t>
            </a:r>
            <a:r>
              <a:rPr lang="en-US" dirty="0" err="1"/>
              <a:t>j++</a:t>
            </a:r>
            <a:r>
              <a:rPr lang="en-US" dirty="0"/>
              <a:t>) </a:t>
            </a:r>
          </a:p>
          <a:p>
            <a:r>
              <a:rPr lang="en-US" dirty="0"/>
              <a:t>                        if(b[</a:t>
            </a:r>
            <a:r>
              <a:rPr lang="en-US" dirty="0" err="1"/>
              <a:t>i</a:t>
            </a:r>
            <a:r>
              <a:rPr lang="en-US" dirty="0"/>
              <a:t>][j] &gt;= b[i+1][j] || b[</a:t>
            </a:r>
            <a:r>
              <a:rPr lang="en-US" dirty="0" err="1"/>
              <a:t>i</a:t>
            </a:r>
            <a:r>
              <a:rPr lang="en-US" dirty="0"/>
              <a:t>][j] &gt;= b[i+1][j+1]) return false;</a:t>
            </a:r>
          </a:p>
          <a:p>
            <a:r>
              <a:rPr lang="en-US" dirty="0"/>
              <a:t>        return true;</a:t>
            </a:r>
          </a:p>
          <a:p>
            <a:r>
              <a:rPr lang="en-US" dirty="0"/>
              <a:t>}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FDED5E4-8C8C-4EB9-A9F1-B8D41760DF0A}"/>
              </a:ext>
            </a:extLst>
          </p:cNvPr>
          <p:cNvSpPr txBox="1"/>
          <p:nvPr/>
        </p:nvSpPr>
        <p:spPr>
          <a:xfrm>
            <a:off x="6979444" y="2421339"/>
            <a:ext cx="51506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int</a:t>
            </a:r>
            <a:r>
              <a:rPr lang="en-US" dirty="0"/>
              <a:t> main() {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10*9*8*7*6*5*4*3*2;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    if(ok()) </a:t>
            </a:r>
            <a:r>
              <a:rPr lang="en-US" dirty="0" err="1"/>
              <a:t>ans</a:t>
            </a:r>
            <a:r>
              <a:rPr lang="en-US" dirty="0"/>
              <a:t>++;</a:t>
            </a:r>
          </a:p>
          <a:p>
            <a:r>
              <a:rPr lang="en-US" dirty="0"/>
              <a:t>                </a:t>
            </a:r>
            <a:r>
              <a:rPr lang="en-US" dirty="0" err="1"/>
              <a:t>next_permutation</a:t>
            </a:r>
            <a:r>
              <a:rPr lang="en-US" dirty="0"/>
              <a:t>(a, a+10);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ans</a:t>
            </a:r>
            <a:r>
              <a:rPr lang="en-US" dirty="0"/>
              <a:t>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    return 0;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03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搭积木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小明最近喜欢搭数字积木，一共有</a:t>
            </a:r>
            <a:r>
              <a:rPr lang="en-US" altLang="zh-CN" dirty="0"/>
              <a:t>10</a:t>
            </a:r>
            <a:r>
              <a:rPr lang="zh-CN" altLang="en-US" dirty="0"/>
              <a:t>块积木，每个积木上有一个数字，</a:t>
            </a:r>
            <a:r>
              <a:rPr lang="en-US" altLang="zh-CN" dirty="0"/>
              <a:t>0~9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搭积木规则：每个积木放到其它两个积木的上面，并且一定比下面的两个积木数字小。</a:t>
            </a:r>
          </a:p>
          <a:p>
            <a:r>
              <a:rPr lang="zh-CN" altLang="en-US" dirty="0"/>
              <a:t>最后搭成</a:t>
            </a:r>
            <a:r>
              <a:rPr lang="en-US" altLang="zh-CN" dirty="0"/>
              <a:t>4</a:t>
            </a:r>
            <a:r>
              <a:rPr lang="zh-CN" altLang="en-US" dirty="0"/>
              <a:t>层的金字塔形，必须用完所有的积木。下面是两种合格的搭法：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1 2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3 4 5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6 7 8 9</a:t>
            </a:r>
          </a:p>
          <a:p>
            <a:endParaRPr lang="en-US" altLang="zh-CN" dirty="0"/>
          </a:p>
          <a:p>
            <a:r>
              <a:rPr lang="en-US" altLang="zh-CN" dirty="0">
                <a:latin typeface="Consolas" panose="020B0609020204030204" pitchFamily="49" charset="0"/>
              </a:rPr>
              <a:t>   0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3 1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7 5 2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9 8 6 4</a:t>
            </a:r>
            <a:r>
              <a:rPr lang="en-US" altLang="zh-CN" dirty="0"/>
              <a:t>    </a:t>
            </a:r>
          </a:p>
          <a:p>
            <a:r>
              <a:rPr lang="zh-CN" altLang="en-US" dirty="0"/>
              <a:t>请你计算这样的搭法一共有多少种？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8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方格填数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8" y="2214563"/>
            <a:ext cx="107513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如下的</a:t>
            </a:r>
            <a:r>
              <a:rPr lang="en-US" altLang="zh-CN" dirty="0"/>
              <a:t>10</a:t>
            </a:r>
            <a:r>
              <a:rPr lang="zh-CN" altLang="en-US" dirty="0"/>
              <a:t>个格子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|  |  |  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 |  |  |  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 |  |  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endParaRPr lang="en-US" altLang="zh-CN" dirty="0"/>
          </a:p>
          <a:p>
            <a:r>
              <a:rPr lang="zh-CN" altLang="en-US" dirty="0"/>
              <a:t>入</a:t>
            </a:r>
            <a:r>
              <a:rPr lang="en-US" altLang="zh-CN" dirty="0"/>
              <a:t>0~9</a:t>
            </a:r>
            <a:r>
              <a:rPr lang="zh-CN" altLang="en-US" dirty="0"/>
              <a:t>的数字。要求：连续的两个数字不能相邻。</a:t>
            </a:r>
          </a:p>
          <a:p>
            <a:r>
              <a:rPr lang="zh-CN" altLang="en-US" dirty="0"/>
              <a:t>（左右、上下、对角都算相邻）</a:t>
            </a:r>
          </a:p>
          <a:p>
            <a:endParaRPr lang="zh-CN" altLang="en-US" dirty="0"/>
          </a:p>
          <a:p>
            <a:r>
              <a:rPr lang="zh-CN" altLang="en-US" dirty="0"/>
              <a:t>一共有多少种可能的填数方案？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47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方格填数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9" y="2214563"/>
            <a:ext cx="53078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如何枚举？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给格子编号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| 0| 1| 2|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3| 4| 5| 6|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7| 8| 9|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1CDF7B-FBDA-4949-80BB-12D4C7D022CF}"/>
              </a:ext>
            </a:extLst>
          </p:cNvPr>
          <p:cNvSpPr txBox="1"/>
          <p:nvPr/>
        </p:nvSpPr>
        <p:spPr>
          <a:xfrm>
            <a:off x="3879056" y="2214563"/>
            <a:ext cx="62007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如何处理相邻？</a:t>
            </a:r>
            <a:r>
              <a:rPr lang="en-US" altLang="zh-CN" dirty="0">
                <a:latin typeface="Consolas" panose="020B0609020204030204" pitchFamily="49" charset="0"/>
              </a:rPr>
              <a:t>Hardcode</a:t>
            </a:r>
            <a:r>
              <a:rPr lang="zh-CN" altLang="en-US" dirty="0">
                <a:latin typeface="Consolas" panose="020B0609020204030204" pitchFamily="49" charset="0"/>
              </a:rPr>
              <a:t>：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adj</a:t>
            </a:r>
            <a:r>
              <a:rPr lang="en-US" dirty="0"/>
              <a:t>[10][10] = {	      {0, 1, 0, 1, 1, 1, 0, 0, 0, 0},</a:t>
            </a:r>
          </a:p>
          <a:p>
            <a:r>
              <a:rPr lang="en-US" dirty="0"/>
              <a:t>                  	       {1, 0, 1, 0, 1, 1, 1, 0, 0, 0},</a:t>
            </a:r>
          </a:p>
          <a:p>
            <a:pPr lvl="2"/>
            <a:r>
              <a:rPr lang="en-US" dirty="0"/>
              <a:t>                        {0, 1, 0, 0, 0, 1, 1, 0, 0, 0},</a:t>
            </a:r>
          </a:p>
          <a:p>
            <a:pPr lvl="2"/>
            <a:r>
              <a:rPr lang="en-US" dirty="0"/>
              <a:t>                        {1, 0, 0, 0, 1, 0, 0, 1, 1, 0},</a:t>
            </a:r>
          </a:p>
          <a:p>
            <a:pPr lvl="2"/>
            <a:r>
              <a:rPr lang="en-US" dirty="0"/>
              <a:t>                        {1, 1, 0, 1, 0, 1, 0, 1, 1, 1},</a:t>
            </a:r>
          </a:p>
          <a:p>
            <a:pPr lvl="2"/>
            <a:r>
              <a:rPr lang="en-US" dirty="0"/>
              <a:t>                        {1, 1, 1, 0, 1, 0, 1, 0, 1, 1},</a:t>
            </a:r>
          </a:p>
          <a:p>
            <a:pPr lvl="2"/>
            <a:r>
              <a:rPr lang="en-US" dirty="0"/>
              <a:t>                        {0, 1, 1, 0, 0, 1, 0, 0, 0, 1},</a:t>
            </a:r>
          </a:p>
          <a:p>
            <a:pPr lvl="2"/>
            <a:r>
              <a:rPr lang="en-US" dirty="0"/>
              <a:t>                        {0, 0, 0, 1, 1, 0, 0, 0, 1, 0},</a:t>
            </a:r>
          </a:p>
          <a:p>
            <a:pPr lvl="2"/>
            <a:r>
              <a:rPr lang="en-US" dirty="0"/>
              <a:t>                        {0, 0, 0, 1, 1, 1, 0, 1, 0, 1},</a:t>
            </a:r>
          </a:p>
          <a:p>
            <a:pPr lvl="2"/>
            <a:r>
              <a:rPr lang="en-US" dirty="0"/>
              <a:t>                        {0, 0, 0, 0, 1, 1, 1, 0, 1, 0}};</a:t>
            </a:r>
          </a:p>
        </p:txBody>
      </p:sp>
    </p:spTree>
    <p:extLst>
      <p:ext uri="{BB962C8B-B14F-4D97-AF65-F5344CB8AC3E}">
        <p14:creationId xmlns:p14="http://schemas.microsoft.com/office/powerpoint/2010/main" val="176440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方格填数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9" y="2214563"/>
            <a:ext cx="108727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bool ok()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for(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= 0;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&lt; 9;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        if(</a:t>
            </a:r>
            <a:r>
              <a:rPr lang="en-US" altLang="zh-CN" dirty="0" err="1">
                <a:latin typeface="Consolas" panose="020B0609020204030204" pitchFamily="49" charset="0"/>
              </a:rPr>
              <a:t>adj</a:t>
            </a:r>
            <a:r>
              <a:rPr lang="en-US" altLang="zh-CN" dirty="0">
                <a:latin typeface="Consolas" panose="020B0609020204030204" pitchFamily="49" charset="0"/>
              </a:rPr>
              <a:t>[a[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]][a[i+1]]) return false;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return true;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} </a:t>
            </a:r>
          </a:p>
          <a:p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main()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ans</a:t>
            </a:r>
            <a:r>
              <a:rPr lang="en-US" altLang="zh-CN" dirty="0">
                <a:latin typeface="Consolas" panose="020B0609020204030204" pitchFamily="49" charset="0"/>
              </a:rPr>
              <a:t> = 0;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for(</a:t>
            </a:r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= 0;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&lt; 10*9*8*7*6*5*4*3*2*1;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        if(ok()) </a:t>
            </a:r>
            <a:r>
              <a:rPr lang="en-US" altLang="zh-CN" dirty="0" err="1">
                <a:latin typeface="Consolas" panose="020B0609020204030204" pitchFamily="49" charset="0"/>
              </a:rPr>
              <a:t>ans</a:t>
            </a:r>
            <a:r>
              <a:rPr lang="en-US" altLang="zh-CN" dirty="0">
                <a:latin typeface="Consolas" panose="020B0609020204030204" pitchFamily="49" charset="0"/>
              </a:rPr>
              <a:t>++;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        </a:t>
            </a:r>
            <a:r>
              <a:rPr lang="en-US" altLang="zh-CN" dirty="0" err="1">
                <a:latin typeface="Consolas" panose="020B0609020204030204" pitchFamily="49" charset="0"/>
              </a:rPr>
              <a:t>next_permutation</a:t>
            </a:r>
            <a:r>
              <a:rPr lang="en-US" altLang="zh-CN" dirty="0">
                <a:latin typeface="Consolas" panose="020B0609020204030204" pitchFamily="49" charset="0"/>
              </a:rPr>
              <a:t>(a, a+10);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</a:t>
            </a:r>
            <a:r>
              <a:rPr lang="en-US" altLang="zh-CN" dirty="0" err="1">
                <a:latin typeface="Consolas" panose="020B0609020204030204" pitchFamily="49" charset="0"/>
              </a:rPr>
              <a:t>ans</a:t>
            </a:r>
            <a:r>
              <a:rPr lang="en-US" altLang="zh-CN" dirty="0">
                <a:latin typeface="Consolas" panose="020B0609020204030204" pitchFamily="49" charset="0"/>
              </a:rPr>
              <a:t>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     return 0;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948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方格填数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642939" y="2214563"/>
            <a:ext cx="53078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如何枚举？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给格子编号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   </a:t>
            </a:r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| 1| 2| 3|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4| 5| 6| 7|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+--+--+--+--+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| 8| 9|10|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+--+--+--+</a:t>
            </a:r>
          </a:p>
          <a:p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1CDF7B-FBDA-4949-80BB-12D4C7D022CF}"/>
              </a:ext>
            </a:extLst>
          </p:cNvPr>
          <p:cNvSpPr txBox="1"/>
          <p:nvPr/>
        </p:nvSpPr>
        <p:spPr>
          <a:xfrm>
            <a:off x="3879056" y="2214563"/>
            <a:ext cx="6200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如何处理相邻？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dirty="0"/>
              <a:t>bool </a:t>
            </a:r>
            <a:r>
              <a:rPr lang="en-US" dirty="0" err="1"/>
              <a:t>adj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x, </a:t>
            </a:r>
            <a:r>
              <a:rPr lang="en-US" dirty="0" err="1"/>
              <a:t>int</a:t>
            </a:r>
            <a:r>
              <a:rPr lang="en-US" dirty="0"/>
              <a:t> y) {</a:t>
            </a:r>
          </a:p>
          <a:p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rx</a:t>
            </a:r>
            <a:r>
              <a:rPr lang="en-US" dirty="0"/>
              <a:t> = x / 4, cx = x % 4, </a:t>
            </a:r>
            <a:r>
              <a:rPr lang="en-US" dirty="0" err="1"/>
              <a:t>ry</a:t>
            </a:r>
            <a:r>
              <a:rPr lang="en-US" dirty="0"/>
              <a:t> = y / 4, cy = y % 4;</a:t>
            </a:r>
          </a:p>
          <a:p>
            <a:r>
              <a:rPr lang="en-US" dirty="0"/>
              <a:t>        return abs(</a:t>
            </a:r>
            <a:r>
              <a:rPr lang="en-US" dirty="0" err="1"/>
              <a:t>rx</a:t>
            </a:r>
            <a:r>
              <a:rPr lang="en-US" dirty="0"/>
              <a:t> - </a:t>
            </a:r>
            <a:r>
              <a:rPr lang="en-US" dirty="0" err="1"/>
              <a:t>ry</a:t>
            </a:r>
            <a:r>
              <a:rPr lang="en-US" dirty="0"/>
              <a:t>) &lt;= 1 &amp;&amp; abs(cx - cy) &lt;= 1;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1092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方格填数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514352" y="1742731"/>
            <a:ext cx="10872786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a[10] = {1, 2, 3, 4, 5, 6, 7, 8, 9, 10};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bool </a:t>
            </a:r>
            <a:r>
              <a:rPr lang="en-US" altLang="zh-CN" sz="1700" dirty="0" err="1">
                <a:latin typeface="Consolas" panose="020B0609020204030204" pitchFamily="49" charset="0"/>
              </a:rPr>
              <a:t>adj</a:t>
            </a:r>
            <a:r>
              <a:rPr lang="en-US" altLang="zh-CN" sz="1700" dirty="0">
                <a:latin typeface="Consolas" panose="020B0609020204030204" pitchFamily="49" charset="0"/>
              </a:rPr>
              <a:t>(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x, 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y) {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 err="1">
                <a:latin typeface="Consolas" panose="020B0609020204030204" pitchFamily="49" charset="0"/>
              </a:rPr>
              <a:t>rx</a:t>
            </a:r>
            <a:r>
              <a:rPr lang="en-US" altLang="zh-CN" sz="1700" dirty="0">
                <a:latin typeface="Consolas" panose="020B0609020204030204" pitchFamily="49" charset="0"/>
              </a:rPr>
              <a:t> = x / 4, cx = x % 4, </a:t>
            </a:r>
            <a:r>
              <a:rPr lang="en-US" altLang="zh-CN" sz="1700" dirty="0" err="1">
                <a:latin typeface="Consolas" panose="020B0609020204030204" pitchFamily="49" charset="0"/>
              </a:rPr>
              <a:t>ry</a:t>
            </a:r>
            <a:r>
              <a:rPr lang="en-US" altLang="zh-CN" sz="1700" dirty="0">
                <a:latin typeface="Consolas" panose="020B0609020204030204" pitchFamily="49" charset="0"/>
              </a:rPr>
              <a:t> = y / 4, cy = y % 4;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return abs(</a:t>
            </a:r>
            <a:r>
              <a:rPr lang="en-US" altLang="zh-CN" sz="1700" dirty="0" err="1">
                <a:latin typeface="Consolas" panose="020B0609020204030204" pitchFamily="49" charset="0"/>
              </a:rPr>
              <a:t>rx</a:t>
            </a:r>
            <a:r>
              <a:rPr lang="en-US" altLang="zh-CN" sz="1700" dirty="0">
                <a:latin typeface="Consolas" panose="020B0609020204030204" pitchFamily="49" charset="0"/>
              </a:rPr>
              <a:t> - </a:t>
            </a:r>
            <a:r>
              <a:rPr lang="en-US" altLang="zh-CN" sz="1700" dirty="0" err="1">
                <a:latin typeface="Consolas" panose="020B0609020204030204" pitchFamily="49" charset="0"/>
              </a:rPr>
              <a:t>ry</a:t>
            </a:r>
            <a:r>
              <a:rPr lang="en-US" altLang="zh-CN" sz="1700" dirty="0">
                <a:latin typeface="Consolas" panose="020B0609020204030204" pitchFamily="49" charset="0"/>
              </a:rPr>
              <a:t>) &lt;= 1 &amp;&amp; abs(cx - cy) &lt;= 1;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bool ok() {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for(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 = 0;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 &lt; 9;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        if(</a:t>
            </a:r>
            <a:r>
              <a:rPr lang="en-US" altLang="zh-CN" sz="1700" dirty="0" err="1">
                <a:latin typeface="Consolas" panose="020B0609020204030204" pitchFamily="49" charset="0"/>
              </a:rPr>
              <a:t>adj</a:t>
            </a:r>
            <a:r>
              <a:rPr lang="en-US" altLang="zh-CN" sz="1700" dirty="0">
                <a:latin typeface="Consolas" panose="020B0609020204030204" pitchFamily="49" charset="0"/>
              </a:rPr>
              <a:t>(a[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], a[i+1])) return false;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return true;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} </a:t>
            </a:r>
          </a:p>
          <a:p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main(){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 err="1">
                <a:latin typeface="Consolas" panose="020B0609020204030204" pitchFamily="49" charset="0"/>
              </a:rPr>
              <a:t>ans</a:t>
            </a:r>
            <a:r>
              <a:rPr lang="en-US" altLang="zh-CN" sz="1700" dirty="0">
                <a:latin typeface="Consolas" panose="020B0609020204030204" pitchFamily="49" charset="0"/>
              </a:rPr>
              <a:t> = 0;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for(</a:t>
            </a:r>
            <a:r>
              <a:rPr lang="en-US" altLang="zh-CN" sz="1700" dirty="0" err="1">
                <a:latin typeface="Consolas" panose="020B0609020204030204" pitchFamily="49" charset="0"/>
              </a:rPr>
              <a:t>int</a:t>
            </a:r>
            <a:r>
              <a:rPr lang="en-US" altLang="zh-CN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 = 0;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 &lt; 10*9*8*7*6*5*4*3*2*1; </a:t>
            </a:r>
            <a:r>
              <a:rPr lang="en-US" altLang="zh-CN" sz="1700" dirty="0" err="1">
                <a:latin typeface="Consolas" panose="020B0609020204030204" pitchFamily="49" charset="0"/>
              </a:rPr>
              <a:t>i</a:t>
            </a:r>
            <a:r>
              <a:rPr lang="en-US" altLang="zh-CN" sz="1700" dirty="0"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        if(ok()) </a:t>
            </a:r>
            <a:r>
              <a:rPr lang="en-US" altLang="zh-CN" sz="1700" dirty="0" err="1">
                <a:latin typeface="Consolas" panose="020B0609020204030204" pitchFamily="49" charset="0"/>
              </a:rPr>
              <a:t>ans</a:t>
            </a:r>
            <a:r>
              <a:rPr lang="en-US" altLang="zh-CN" sz="1700" dirty="0">
                <a:latin typeface="Consolas" panose="020B0609020204030204" pitchFamily="49" charset="0"/>
              </a:rPr>
              <a:t>++;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        </a:t>
            </a:r>
            <a:r>
              <a:rPr lang="en-US" altLang="zh-CN" sz="1700" dirty="0" err="1">
                <a:latin typeface="Consolas" panose="020B0609020204030204" pitchFamily="49" charset="0"/>
              </a:rPr>
              <a:t>next_permutation</a:t>
            </a:r>
            <a:r>
              <a:rPr lang="en-US" altLang="zh-CN" sz="1700" dirty="0">
                <a:latin typeface="Consolas" panose="020B0609020204030204" pitchFamily="49" charset="0"/>
              </a:rPr>
              <a:t>(a, a+10);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</a:t>
            </a:r>
            <a:r>
              <a:rPr lang="en-US" altLang="zh-CN" sz="1700" dirty="0" err="1">
                <a:latin typeface="Consolas" panose="020B0609020204030204" pitchFamily="49" charset="0"/>
              </a:rPr>
              <a:t>cout</a:t>
            </a:r>
            <a:r>
              <a:rPr lang="en-US" altLang="zh-CN" sz="1700" dirty="0">
                <a:latin typeface="Consolas" panose="020B0609020204030204" pitchFamily="49" charset="0"/>
              </a:rPr>
              <a:t> &lt;&lt; </a:t>
            </a:r>
            <a:r>
              <a:rPr lang="en-US" altLang="zh-CN" sz="1700" dirty="0" err="1">
                <a:latin typeface="Consolas" panose="020B0609020204030204" pitchFamily="49" charset="0"/>
              </a:rPr>
              <a:t>ans</a:t>
            </a:r>
            <a:r>
              <a:rPr lang="en-US" altLang="zh-CN" sz="1700" dirty="0">
                <a:latin typeface="Consolas" panose="020B0609020204030204" pitchFamily="49" charset="0"/>
              </a:rPr>
              <a:t> &lt;&lt; </a:t>
            </a:r>
            <a:r>
              <a:rPr lang="en-US" altLang="zh-CN" sz="1700" dirty="0" err="1">
                <a:latin typeface="Consolas" panose="020B0609020204030204" pitchFamily="49" charset="0"/>
              </a:rPr>
              <a:t>endl</a:t>
            </a:r>
            <a:r>
              <a:rPr lang="en-US" altLang="zh-CN" sz="1700" dirty="0"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     return 0;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}</a:t>
            </a:r>
            <a:endParaRPr lang="en-US" altLang="zh-CN" sz="1700" dirty="0"/>
          </a:p>
        </p:txBody>
      </p:sp>
    </p:spTree>
    <p:extLst>
      <p:ext uri="{BB962C8B-B14F-4D97-AF65-F5344CB8AC3E}">
        <p14:creationId xmlns:p14="http://schemas.microsoft.com/office/powerpoint/2010/main" val="110265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sz="3200" dirty="0">
                <a:latin typeface="Consolas" panose="020B0609020204030204" pitchFamily="49" charset="0"/>
              </a:rPr>
              <a:t>寒假作业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514352" y="1742731"/>
            <a:ext cx="11037092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700" dirty="0">
              <a:latin typeface="Consolas" panose="020B0609020204030204" pitchFamily="49" charset="0"/>
            </a:endParaRPr>
          </a:p>
          <a:p>
            <a:r>
              <a:rPr lang="zh-CN" altLang="en-US" sz="1700" dirty="0">
                <a:latin typeface="Consolas" panose="020B0609020204030204" pitchFamily="49" charset="0"/>
              </a:rPr>
              <a:t>现在小学的数学题目也不是那么好玩的。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看看这个寒假作业：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   □ </a:t>
            </a:r>
            <a:r>
              <a:rPr lang="en-US" altLang="zh-CN" sz="1700" dirty="0">
                <a:latin typeface="Consolas" panose="020B0609020204030204" pitchFamily="49" charset="0"/>
              </a:rPr>
              <a:t>+ □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□ - □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□ × □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□ ÷ □ = □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每个方块代表</a:t>
            </a:r>
            <a:r>
              <a:rPr lang="en-US" altLang="zh-CN" sz="1700" dirty="0">
                <a:latin typeface="Consolas" panose="020B0609020204030204" pitchFamily="49" charset="0"/>
              </a:rPr>
              <a:t>1~13</a:t>
            </a:r>
            <a:r>
              <a:rPr lang="zh-CN" altLang="en-US" sz="1700" dirty="0">
                <a:latin typeface="Consolas" panose="020B0609020204030204" pitchFamily="49" charset="0"/>
              </a:rPr>
              <a:t>中的某一个数字，但不能重复。比如：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>
                <a:latin typeface="Consolas" panose="020B0609020204030204" pitchFamily="49" charset="0"/>
              </a:rPr>
              <a:t>6  + 7 = 13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9  - 8 = 1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3  * 4 = 12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10 / 2 = 5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以及： 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>
                <a:latin typeface="Consolas" panose="020B0609020204030204" pitchFamily="49" charset="0"/>
              </a:rPr>
              <a:t>7  + 6 = 13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9  - 8 = 1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3  * 4 = 12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10 / 2 = 5</a:t>
            </a:r>
          </a:p>
          <a:p>
            <a:r>
              <a:rPr lang="zh-CN" altLang="en-US" sz="1700" dirty="0">
                <a:latin typeface="Consolas" panose="020B0609020204030204" pitchFamily="49" charset="0"/>
              </a:rPr>
              <a:t>就算两种解法。（加法，乘法交换律后算不同的方案） 你一共找到了多少种方案？</a:t>
            </a:r>
            <a:r>
              <a:rPr lang="zh-CN" altLang="en-US" sz="1700" dirty="0">
                <a:solidFill>
                  <a:srgbClr val="FF0000"/>
                </a:solidFill>
                <a:latin typeface="Consolas" panose="020B0609020204030204" pitchFamily="49" charset="0"/>
              </a:rPr>
              <a:t>注意</a:t>
            </a:r>
            <a:r>
              <a:rPr lang="en-US" altLang="zh-CN" sz="1700" dirty="0">
                <a:solidFill>
                  <a:srgbClr val="FF0000"/>
                </a:solidFill>
                <a:latin typeface="Consolas" panose="020B0609020204030204" pitchFamily="49" charset="0"/>
              </a:rPr>
              <a:t>÷</a:t>
            </a:r>
            <a:r>
              <a:rPr lang="zh-CN" altLang="en-US" sz="1700" dirty="0">
                <a:solidFill>
                  <a:srgbClr val="FF0000"/>
                </a:solidFill>
                <a:latin typeface="Consolas" panose="020B0609020204030204" pitchFamily="49" charset="0"/>
              </a:rPr>
              <a:t>需要能除尽</a:t>
            </a:r>
            <a:endParaRPr lang="en-US" altLang="zh-CN" sz="1700" dirty="0">
              <a:solidFill>
                <a:srgbClr val="FF0000"/>
              </a:solidFill>
            </a:endParaRPr>
          </a:p>
          <a:p>
            <a:endParaRPr lang="en-US" altLang="zh-CN" sz="1700" dirty="0"/>
          </a:p>
        </p:txBody>
      </p:sp>
    </p:spTree>
    <p:extLst>
      <p:ext uri="{BB962C8B-B14F-4D97-AF65-F5344CB8AC3E}">
        <p14:creationId xmlns:p14="http://schemas.microsoft.com/office/powerpoint/2010/main" val="1172943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提高难度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常见的算法与数据结构</a:t>
            </a:r>
            <a:endParaRPr lang="en-US" altLang="zh-CN" dirty="0"/>
          </a:p>
          <a:p>
            <a:pPr lvl="1"/>
            <a:r>
              <a:rPr lang="zh-CN" altLang="en-US" dirty="0"/>
              <a:t>贪心、分治、二分查找</a:t>
            </a:r>
            <a:endParaRPr lang="en-US" altLang="zh-CN" dirty="0"/>
          </a:p>
          <a:p>
            <a:pPr lvl="1"/>
            <a:r>
              <a:rPr lang="zh-CN" altLang="en-US" dirty="0"/>
              <a:t>动态规划</a:t>
            </a:r>
            <a:endParaRPr lang="en-US" altLang="zh-CN" dirty="0"/>
          </a:p>
          <a:p>
            <a:pPr lvl="1"/>
            <a:r>
              <a:rPr lang="zh-CN" altLang="en-US" dirty="0"/>
              <a:t>队列、栈、堆</a:t>
            </a:r>
            <a:endParaRPr lang="en-US" altLang="zh-CN" dirty="0"/>
          </a:p>
          <a:p>
            <a:pPr lvl="1"/>
            <a:r>
              <a:rPr lang="zh-CN" altLang="en-US" dirty="0"/>
              <a:t>图算法：拓扑排序、最小生成树、最短路、最近公共祖先、二分图匹配、网络流</a:t>
            </a:r>
            <a:endParaRPr lang="en-US" altLang="zh-CN" dirty="0"/>
          </a:p>
          <a:p>
            <a:pPr lvl="1"/>
            <a:r>
              <a:rPr lang="zh-CN" altLang="en-US" dirty="0"/>
              <a:t>字符串算法：</a:t>
            </a:r>
            <a:r>
              <a:rPr lang="en-US" altLang="zh-CN" dirty="0"/>
              <a:t>KMP</a:t>
            </a:r>
            <a:r>
              <a:rPr lang="zh-CN" altLang="en-US" dirty="0"/>
              <a:t>、</a:t>
            </a:r>
            <a:r>
              <a:rPr lang="en-US" altLang="zh-CN" dirty="0" err="1"/>
              <a:t>Trie</a:t>
            </a:r>
            <a:r>
              <a:rPr lang="zh-CN" altLang="en-US" dirty="0"/>
              <a:t>、</a:t>
            </a:r>
            <a:r>
              <a:rPr lang="en-US" altLang="zh-CN" dirty="0"/>
              <a:t>AC</a:t>
            </a:r>
            <a:r>
              <a:rPr lang="zh-CN" altLang="en-US" dirty="0"/>
              <a:t>自动机</a:t>
            </a:r>
            <a:r>
              <a:rPr lang="en-US" altLang="zh-CN" dirty="0"/>
              <a:t>(</a:t>
            </a:r>
            <a:r>
              <a:rPr lang="en-US" altLang="zh-CN" dirty="0" err="1"/>
              <a:t>Trie</a:t>
            </a:r>
            <a:r>
              <a:rPr lang="zh-CN" altLang="en-US" dirty="0"/>
              <a:t>图</a:t>
            </a:r>
            <a:r>
              <a:rPr lang="en-US" altLang="zh-CN" dirty="0"/>
              <a:t>)</a:t>
            </a:r>
            <a:r>
              <a:rPr lang="zh-CN" altLang="en-US" dirty="0"/>
              <a:t>、后缀数组、后缀自动机</a:t>
            </a:r>
            <a:endParaRPr lang="en-US" altLang="zh-CN" dirty="0"/>
          </a:p>
          <a:p>
            <a:pPr lvl="1"/>
            <a:r>
              <a:rPr lang="zh-CN" altLang="en-US" dirty="0"/>
              <a:t>并查集</a:t>
            </a:r>
            <a:endParaRPr lang="en-US" altLang="zh-CN" dirty="0"/>
          </a:p>
          <a:p>
            <a:pPr lvl="1"/>
            <a:r>
              <a:rPr lang="en-US" altLang="zh-CN" dirty="0"/>
              <a:t>RMQ</a:t>
            </a:r>
          </a:p>
          <a:p>
            <a:pPr lvl="1"/>
            <a:r>
              <a:rPr lang="zh-CN" altLang="en-US" dirty="0"/>
              <a:t>树状数组、线段树</a:t>
            </a:r>
            <a:endParaRPr lang="en-US" altLang="zh-CN" dirty="0"/>
          </a:p>
          <a:p>
            <a:pPr lvl="1"/>
            <a:r>
              <a:rPr lang="zh-CN" altLang="en-US" dirty="0"/>
              <a:t>平衡树：</a:t>
            </a:r>
            <a:r>
              <a:rPr lang="en-US" altLang="zh-CN" dirty="0"/>
              <a:t>Splay</a:t>
            </a:r>
            <a:r>
              <a:rPr lang="zh-CN" altLang="en-US" dirty="0"/>
              <a:t>、</a:t>
            </a:r>
            <a:r>
              <a:rPr lang="en-US" altLang="zh-CN" dirty="0" err="1"/>
              <a:t>Treap</a:t>
            </a:r>
            <a:endParaRPr lang="en-US" altLang="zh-CN" dirty="0"/>
          </a:p>
          <a:p>
            <a:r>
              <a:rPr lang="zh-CN" altLang="en-US" dirty="0"/>
              <a:t>常见的优化技巧：</a:t>
            </a:r>
            <a:endParaRPr lang="en-US" altLang="zh-CN" dirty="0"/>
          </a:p>
          <a:p>
            <a:pPr lvl="1"/>
            <a:r>
              <a:rPr lang="zh-CN" altLang="en-US" dirty="0"/>
              <a:t>前缀和</a:t>
            </a:r>
            <a:endParaRPr lang="en-US" altLang="zh-CN" dirty="0"/>
          </a:p>
          <a:p>
            <a:pPr lvl="1"/>
            <a:r>
              <a:rPr lang="zh-CN" altLang="en-US" dirty="0"/>
              <a:t>双指针</a:t>
            </a:r>
            <a:r>
              <a:rPr lang="en-US" altLang="zh-CN" dirty="0"/>
              <a:t>(sliding window)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294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sz="3200" dirty="0">
                <a:latin typeface="Consolas" panose="020B0609020204030204" pitchFamily="49" charset="0"/>
              </a:rPr>
              <a:t>寒假作业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514352" y="1742731"/>
            <a:ext cx="9901236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700" dirty="0">
              <a:latin typeface="Consolas" panose="020B0609020204030204" pitchFamily="49" charset="0"/>
            </a:endParaRPr>
          </a:p>
          <a:p>
            <a:r>
              <a:rPr lang="zh-CN" altLang="en-US" sz="1700" dirty="0">
                <a:latin typeface="Consolas" panose="020B0609020204030204" pitchFamily="49" charset="0"/>
              </a:rPr>
              <a:t>   确定枚举的变量</a:t>
            </a:r>
            <a:endParaRPr lang="en-US" altLang="zh-CN" sz="1700" dirty="0">
              <a:latin typeface="Consolas" panose="020B0609020204030204" pitchFamily="49" charset="0"/>
            </a:endParaRPr>
          </a:p>
          <a:p>
            <a:endParaRPr lang="en-US" altLang="zh-CN" sz="1700" dirty="0">
              <a:latin typeface="Consolas" panose="020B0609020204030204" pitchFamily="49" charset="0"/>
            </a:endParaRPr>
          </a:p>
          <a:p>
            <a:r>
              <a:rPr lang="en-US" altLang="zh-CN" sz="1700" dirty="0">
                <a:latin typeface="Consolas" panose="020B0609020204030204" pitchFamily="49" charset="0"/>
              </a:rPr>
              <a:t>   a[0]</a:t>
            </a:r>
            <a:r>
              <a:rPr lang="zh-CN" altLang="en-US" sz="1700" dirty="0">
                <a:latin typeface="Consolas" panose="020B0609020204030204" pitchFamily="49" charset="0"/>
              </a:rPr>
              <a:t> </a:t>
            </a:r>
            <a:r>
              <a:rPr lang="en-US" altLang="zh-CN" sz="1700" dirty="0">
                <a:latin typeface="Consolas" panose="020B0609020204030204" pitchFamily="49" charset="0"/>
              </a:rPr>
              <a:t>+ a[1]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a[2] – a[3]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a[4] × a[5] = □</a:t>
            </a:r>
          </a:p>
          <a:p>
            <a:r>
              <a:rPr lang="en-US" altLang="zh-CN" sz="1700" dirty="0">
                <a:latin typeface="Consolas" panose="020B0609020204030204" pitchFamily="49" charset="0"/>
              </a:rPr>
              <a:t>   a[6] ÷ a[7] = □</a:t>
            </a:r>
            <a:r>
              <a:rPr lang="zh-CN" altLang="en-US" sz="1700" dirty="0">
                <a:latin typeface="Consolas" panose="020B0609020204030204" pitchFamily="49" charset="0"/>
              </a:rPr>
              <a:t>？</a:t>
            </a:r>
            <a:endParaRPr lang="en-US" altLang="zh-CN" sz="1700" dirty="0">
              <a:latin typeface="Consolas" panose="020B0609020204030204" pitchFamily="49" charset="0"/>
            </a:endParaRPr>
          </a:p>
          <a:p>
            <a:endParaRPr lang="en-US" altLang="zh-CN" sz="1700" dirty="0">
              <a:latin typeface="Consolas" panose="020B0609020204030204" pitchFamily="49" charset="0"/>
            </a:endParaRPr>
          </a:p>
          <a:p>
            <a:endParaRPr lang="en-US" altLang="zh-CN" sz="17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7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sz="3200" dirty="0">
                <a:latin typeface="Consolas" panose="020B0609020204030204" pitchFamily="49" charset="0"/>
              </a:rPr>
              <a:t>寒假作业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5D794A6-ECDB-4B80-B301-45FB183BF450}"/>
              </a:ext>
            </a:extLst>
          </p:cNvPr>
          <p:cNvSpPr txBox="1"/>
          <p:nvPr/>
        </p:nvSpPr>
        <p:spPr>
          <a:xfrm>
            <a:off x="114299" y="1549850"/>
            <a:ext cx="895826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600" dirty="0">
              <a:latin typeface="Consolas" panose="020B0609020204030204" pitchFamily="49" charset="0"/>
            </a:endParaRPr>
          </a:p>
          <a:p>
            <a:r>
              <a:rPr lang="en-US" altLang="zh-CN" sz="1600" dirty="0" err="1"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latin typeface="Consolas" panose="020B0609020204030204" pitchFamily="49" charset="0"/>
              </a:rPr>
              <a:t> a[8]; bool used[14] = {false}; </a:t>
            </a:r>
            <a:r>
              <a:rPr lang="en-US" altLang="zh-CN" sz="1600" dirty="0" err="1"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latin typeface="Consolas" panose="020B0609020204030204" pitchFamily="49" charset="0"/>
              </a:rPr>
              <a:t> </a:t>
            </a:r>
            <a:r>
              <a:rPr lang="en-US" altLang="zh-CN" sz="1600" dirty="0" err="1">
                <a:latin typeface="Consolas" panose="020B0609020204030204" pitchFamily="49" charset="0"/>
              </a:rPr>
              <a:t>ans</a:t>
            </a:r>
            <a:r>
              <a:rPr lang="en-US" altLang="zh-CN" sz="1600" dirty="0">
                <a:latin typeface="Consolas" panose="020B0609020204030204" pitchFamily="49" charset="0"/>
              </a:rPr>
              <a:t> = 0;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void </a:t>
            </a:r>
            <a:r>
              <a:rPr lang="en-US" altLang="zh-CN" sz="1600" dirty="0" err="1">
                <a:latin typeface="Consolas" panose="020B0609020204030204" pitchFamily="49" charset="0"/>
              </a:rPr>
              <a:t>dfs</a:t>
            </a:r>
            <a:r>
              <a:rPr lang="en-US" altLang="zh-CN" sz="1600" dirty="0"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latin typeface="Consolas" panose="020B0609020204030204" pitchFamily="49" charset="0"/>
              </a:rPr>
              <a:t> x) {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</a:t>
            </a:r>
            <a:r>
              <a:rPr lang="en-US" altLang="zh-CN" sz="1600" dirty="0" err="1"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latin typeface="Consolas" panose="020B0609020204030204" pitchFamily="49" charset="0"/>
              </a:rPr>
              <a:t> y = 0;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if(x == 8) { 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if(a[6] % a[7] != 0) return; 	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y = a[6] / a[7];  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if(y &gt;= 1 &amp;&amp; y &lt;= 13 &amp;&amp; !used[y]) </a:t>
            </a:r>
            <a:r>
              <a:rPr lang="en-US" altLang="zh-CN" sz="1600" dirty="0" err="1">
                <a:latin typeface="Consolas" panose="020B0609020204030204" pitchFamily="49" charset="0"/>
              </a:rPr>
              <a:t>ans</a:t>
            </a:r>
            <a:r>
              <a:rPr lang="en-US" altLang="zh-CN" sz="1600" dirty="0">
                <a:latin typeface="Consolas" panose="020B0609020204030204" pitchFamily="49" charset="0"/>
              </a:rPr>
              <a:t>++; 	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return;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if(x == 2) y = a[0] + a[1]; 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if(x == 4) y = a[2] - a[3]; 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if(x == 6) y = a[4] * a[5]; 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if((y != 0) &amp;&amp; (y &lt; 1 || y &gt; 13 || used[y])) return;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used[y] = true;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for(a[x] = 1; a[x] &lt; 14; a[x]++) if(!used[a[x]]) {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		used[a[x]] = true;	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</a:t>
            </a:r>
            <a:r>
              <a:rPr lang="en-US" altLang="zh-CN" sz="1600" dirty="0" err="1">
                <a:latin typeface="Consolas" panose="020B0609020204030204" pitchFamily="49" charset="0"/>
              </a:rPr>
              <a:t>dfs</a:t>
            </a:r>
            <a:r>
              <a:rPr lang="en-US" altLang="zh-CN" sz="1600" dirty="0">
                <a:latin typeface="Consolas" panose="020B0609020204030204" pitchFamily="49" charset="0"/>
              </a:rPr>
              <a:t>(x+1);	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		used[a[x]] = false;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}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        used[y] = false;</a:t>
            </a:r>
          </a:p>
          <a:p>
            <a:r>
              <a:rPr lang="en-US" altLang="zh-CN" sz="1600" dirty="0">
                <a:latin typeface="Consolas" panose="020B0609020204030204" pitchFamily="49" charset="0"/>
              </a:rPr>
              <a:t>}</a:t>
            </a:r>
          </a:p>
          <a:p>
            <a:endParaRPr lang="en-US" altLang="zh-CN" sz="1600" dirty="0">
              <a:latin typeface="Consolas" panose="020B0609020204030204" pitchFamily="49" charset="0"/>
            </a:endParaRPr>
          </a:p>
          <a:p>
            <a:endParaRPr lang="en-US" altLang="zh-CN" sz="1600" dirty="0"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75C3A2-B0E2-46AF-99D6-662B6FC44F76}"/>
              </a:ext>
            </a:extLst>
          </p:cNvPr>
          <p:cNvSpPr txBox="1"/>
          <p:nvPr/>
        </p:nvSpPr>
        <p:spPr>
          <a:xfrm>
            <a:off x="7900988" y="2228851"/>
            <a:ext cx="5143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</a:rPr>
              <a:t>int</a:t>
            </a:r>
            <a:r>
              <a:rPr lang="en-US" altLang="zh-CN" dirty="0">
                <a:latin typeface="Consolas" panose="020B0609020204030204" pitchFamily="49" charset="0"/>
              </a:rPr>
              <a:t> main() {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dfs</a:t>
            </a:r>
            <a:r>
              <a:rPr lang="en-US" altLang="zh-CN" dirty="0">
                <a:latin typeface="Consolas" panose="020B0609020204030204" pitchFamily="49" charset="0"/>
              </a:rPr>
              <a:t>(0);		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</a:t>
            </a:r>
            <a:r>
              <a:rPr lang="en-US" altLang="zh-CN" dirty="0" err="1">
                <a:latin typeface="Consolas" panose="020B0609020204030204" pitchFamily="49" charset="0"/>
              </a:rPr>
              <a:t>ans</a:t>
            </a:r>
            <a:r>
              <a:rPr lang="en-US" altLang="zh-CN" dirty="0">
                <a:latin typeface="Consolas" panose="020B0609020204030204" pitchFamily="49" charset="0"/>
              </a:rPr>
              <a:t>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		return 0;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3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BD7BC1-07F3-49EA-BEEF-5B6957EC4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662" y="1991068"/>
            <a:ext cx="3924300" cy="3038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C5E873-BA14-4354-B6D9-2AA0D531D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991068"/>
            <a:ext cx="39243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95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BD7BC1-07F3-49EA-BEEF-5B6957EC4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937" y="3634130"/>
            <a:ext cx="3924300" cy="3038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C5E873-BA14-4354-B6D9-2AA0D531D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56" y="3634130"/>
            <a:ext cx="3924300" cy="30384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78619" y="1993106"/>
            <a:ext cx="11558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思路</a:t>
            </a:r>
            <a:r>
              <a:rPr lang="en-US" altLang="zh-CN" dirty="0"/>
              <a:t>1</a:t>
            </a:r>
            <a:r>
              <a:rPr lang="zh-CN" altLang="en-US" dirty="0"/>
              <a:t>：枚举</a:t>
            </a:r>
            <a:r>
              <a:rPr lang="en-US" altLang="zh-CN" dirty="0"/>
              <a:t>&lt;a, b, c, d, e&gt;</a:t>
            </a:r>
            <a:r>
              <a:rPr lang="zh-CN" altLang="en-US" dirty="0"/>
              <a:t>五元组合，保证</a:t>
            </a:r>
            <a:r>
              <a:rPr lang="en-US" altLang="zh-CN" dirty="0"/>
              <a:t>a&lt;b&lt;c&lt;d&lt;e</a:t>
            </a:r>
            <a:r>
              <a:rPr lang="zh-CN" altLang="en-US" dirty="0"/>
              <a:t>。</a:t>
            </a:r>
            <a:r>
              <a:rPr lang="zh-CN" altLang="en-US" dirty="0">
                <a:solidFill>
                  <a:srgbClr val="FF0000"/>
                </a:solidFill>
              </a:rPr>
              <a:t>判断</a:t>
            </a:r>
            <a:r>
              <a:rPr lang="en-US" altLang="zh-CN" dirty="0" err="1">
                <a:solidFill>
                  <a:srgbClr val="FF0000"/>
                </a:solidFill>
              </a:rPr>
              <a:t>abcde</a:t>
            </a:r>
            <a:r>
              <a:rPr lang="zh-CN" altLang="en-US" dirty="0">
                <a:solidFill>
                  <a:srgbClr val="FF0000"/>
                </a:solidFill>
              </a:rPr>
              <a:t>是否连在一起。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：枚举第</a:t>
            </a:r>
            <a:r>
              <a:rPr lang="en-US" altLang="zh-CN" dirty="0"/>
              <a:t>1</a:t>
            </a:r>
            <a:r>
              <a:rPr lang="zh-CN" altLang="en-US" dirty="0"/>
              <a:t>张、第</a:t>
            </a:r>
            <a:r>
              <a:rPr lang="en-US" altLang="zh-CN" dirty="0"/>
              <a:t>2</a:t>
            </a:r>
            <a:r>
              <a:rPr lang="zh-CN" altLang="en-US" dirty="0"/>
              <a:t>张</a:t>
            </a:r>
            <a:r>
              <a:rPr lang="en-US" altLang="zh-CN" dirty="0"/>
              <a:t>……</a:t>
            </a:r>
            <a:r>
              <a:rPr lang="zh-CN" altLang="en-US" dirty="0"/>
              <a:t>第</a:t>
            </a:r>
            <a:r>
              <a:rPr lang="en-US" altLang="zh-CN" dirty="0"/>
              <a:t>5</a:t>
            </a:r>
            <a:r>
              <a:rPr lang="zh-CN" altLang="en-US" dirty="0"/>
              <a:t>张邮票，保证第</a:t>
            </a:r>
            <a:r>
              <a:rPr lang="en-US" altLang="zh-CN" dirty="0" err="1"/>
              <a:t>i</a:t>
            </a:r>
            <a:r>
              <a:rPr lang="zh-CN" altLang="en-US" dirty="0"/>
              <a:t>张与之前</a:t>
            </a:r>
            <a:r>
              <a:rPr lang="en-US" altLang="zh-CN" dirty="0"/>
              <a:t>i-1</a:t>
            </a:r>
            <a:r>
              <a:rPr lang="zh-CN" altLang="en-US" dirty="0"/>
              <a:t>张中至少一张相连。</a:t>
            </a:r>
            <a:r>
              <a:rPr lang="zh-CN" altLang="en-US" dirty="0">
                <a:solidFill>
                  <a:srgbClr val="FF0000"/>
                </a:solidFill>
              </a:rPr>
              <a:t>最后需要去重。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1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BD7BC1-07F3-49EA-BEEF-5B6957EC4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937" y="3634130"/>
            <a:ext cx="3924300" cy="3038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C5E873-BA14-4354-B6D9-2AA0D531D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56" y="3634130"/>
            <a:ext cx="3924300" cy="30384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78619" y="1993106"/>
            <a:ext cx="115585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思路</a:t>
            </a:r>
            <a:r>
              <a:rPr lang="en-US" altLang="zh-CN" dirty="0"/>
              <a:t>1</a:t>
            </a:r>
            <a:r>
              <a:rPr lang="zh-CN" altLang="en-US" dirty="0"/>
              <a:t>：枚举</a:t>
            </a:r>
            <a:r>
              <a:rPr lang="en-US" altLang="zh-CN" dirty="0"/>
              <a:t>&lt;a, b, c, d, e&gt;</a:t>
            </a:r>
            <a:r>
              <a:rPr lang="zh-CN" altLang="en-US" dirty="0"/>
              <a:t>五元组合，保证</a:t>
            </a:r>
            <a:r>
              <a:rPr lang="en-US" altLang="zh-CN" dirty="0"/>
              <a:t>a&lt;b&lt;c&lt;d&lt;e</a:t>
            </a:r>
            <a:r>
              <a:rPr lang="zh-CN" altLang="en-US" dirty="0"/>
              <a:t>。</a:t>
            </a:r>
            <a:r>
              <a:rPr lang="zh-CN" altLang="en-US" dirty="0">
                <a:solidFill>
                  <a:srgbClr val="FF0000"/>
                </a:solidFill>
              </a:rPr>
              <a:t>判断</a:t>
            </a:r>
            <a:r>
              <a:rPr lang="en-US" altLang="zh-CN" dirty="0" err="1">
                <a:solidFill>
                  <a:srgbClr val="FF0000"/>
                </a:solidFill>
              </a:rPr>
              <a:t>abcde</a:t>
            </a:r>
            <a:r>
              <a:rPr lang="zh-CN" altLang="en-US" dirty="0">
                <a:solidFill>
                  <a:srgbClr val="FF0000"/>
                </a:solidFill>
              </a:rPr>
              <a:t>是否连在一起。</a:t>
            </a:r>
            <a:endParaRPr lang="en-US" altLang="zh-CN" dirty="0"/>
          </a:p>
          <a:p>
            <a:r>
              <a:rPr lang="zh-CN" altLang="en-US" dirty="0"/>
              <a:t>集合</a:t>
            </a:r>
            <a:r>
              <a:rPr lang="en-US" altLang="zh-CN" dirty="0"/>
              <a:t>S = {</a:t>
            </a:r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张</a:t>
            </a:r>
            <a:r>
              <a:rPr lang="en-US" altLang="zh-CN" dirty="0"/>
              <a:t>}, </a:t>
            </a:r>
            <a:r>
              <a:rPr lang="zh-CN" altLang="en-US" dirty="0"/>
              <a:t>集合</a:t>
            </a:r>
            <a:r>
              <a:rPr lang="en-US" altLang="zh-CN" dirty="0"/>
              <a:t>T = {</a:t>
            </a:r>
            <a:r>
              <a:rPr lang="zh-CN" altLang="en-US" dirty="0"/>
              <a:t>其余</a:t>
            </a:r>
            <a:r>
              <a:rPr lang="en-US" altLang="zh-CN" dirty="0"/>
              <a:t>4</a:t>
            </a:r>
            <a:r>
              <a:rPr lang="zh-CN" altLang="en-US" dirty="0"/>
              <a:t>张</a:t>
            </a:r>
            <a:r>
              <a:rPr lang="en-US" altLang="zh-CN" dirty="0"/>
              <a:t>}</a:t>
            </a:r>
          </a:p>
          <a:p>
            <a:r>
              <a:rPr lang="en-US" altLang="zh-CN" dirty="0"/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 = 0 … 3:</a:t>
            </a:r>
          </a:p>
          <a:p>
            <a:r>
              <a:rPr lang="en-US" altLang="zh-CN" dirty="0"/>
              <a:t>  for j in T: </a:t>
            </a:r>
          </a:p>
          <a:p>
            <a:r>
              <a:rPr lang="en-US" altLang="zh-CN" dirty="0"/>
              <a:t>    if</a:t>
            </a:r>
            <a:r>
              <a:rPr lang="zh-CN" altLang="en-US" dirty="0"/>
              <a:t> 第</a:t>
            </a:r>
            <a:r>
              <a:rPr lang="en-US" altLang="zh-CN" dirty="0"/>
              <a:t>j</a:t>
            </a:r>
            <a:r>
              <a:rPr lang="zh-CN" altLang="en-US" dirty="0"/>
              <a:t>张与</a:t>
            </a:r>
            <a:r>
              <a:rPr lang="en-US" altLang="zh-CN" dirty="0"/>
              <a:t>S</a:t>
            </a:r>
            <a:r>
              <a:rPr lang="zh-CN" altLang="en-US" dirty="0"/>
              <a:t>中某张相连 </a:t>
            </a:r>
            <a:r>
              <a:rPr lang="en-US" altLang="zh-CN" dirty="0"/>
              <a:t>then S = S + {</a:t>
            </a:r>
            <a:r>
              <a:rPr lang="zh-CN" altLang="en-US" dirty="0"/>
              <a:t>第</a:t>
            </a:r>
            <a:r>
              <a:rPr lang="en-US" altLang="zh-CN" dirty="0"/>
              <a:t>j</a:t>
            </a:r>
            <a:r>
              <a:rPr lang="zh-CN" altLang="en-US" dirty="0"/>
              <a:t>张</a:t>
            </a:r>
            <a:r>
              <a:rPr lang="en-US" altLang="zh-CN" dirty="0"/>
              <a:t>}, T = T – {</a:t>
            </a:r>
            <a:r>
              <a:rPr lang="zh-CN" altLang="en-US" dirty="0"/>
              <a:t>第</a:t>
            </a:r>
            <a:r>
              <a:rPr lang="en-US" altLang="zh-CN" dirty="0"/>
              <a:t>j</a:t>
            </a:r>
            <a:r>
              <a:rPr lang="zh-CN" altLang="en-US" dirty="0"/>
              <a:t>张</a:t>
            </a:r>
            <a:r>
              <a:rPr lang="en-US" altLang="zh-C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177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78620" y="1993106"/>
            <a:ext cx="38147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dirty="0"/>
              <a:t>int a[5];</a:t>
            </a:r>
          </a:p>
          <a:p>
            <a:r>
              <a:rPr lang="fr-FR" altLang="zh-CN" dirty="0"/>
              <a:t>int ans = 0;</a:t>
            </a:r>
          </a:p>
          <a:p>
            <a:r>
              <a:rPr lang="en-US" altLang="zh-CN" dirty="0"/>
              <a:t>void </a:t>
            </a:r>
            <a:r>
              <a:rPr lang="en-US" altLang="zh-CN" dirty="0" err="1"/>
              <a:t>dfs</a:t>
            </a:r>
            <a:r>
              <a:rPr lang="en-US" altLang="zh-CN" dirty="0"/>
              <a:t>(</a:t>
            </a:r>
            <a:r>
              <a:rPr lang="en-US" altLang="zh-CN" dirty="0" err="1"/>
              <a:t>int</a:t>
            </a:r>
            <a:r>
              <a:rPr lang="en-US" altLang="zh-CN" dirty="0"/>
              <a:t> x, </a:t>
            </a:r>
            <a:r>
              <a:rPr lang="en-US" altLang="zh-CN" dirty="0" err="1"/>
              <a:t>int</a:t>
            </a:r>
            <a:r>
              <a:rPr lang="en-US" altLang="zh-CN" dirty="0"/>
              <a:t> pre) {</a:t>
            </a:r>
          </a:p>
          <a:p>
            <a:r>
              <a:rPr lang="en-US" altLang="zh-CN" dirty="0"/>
              <a:t>        if(x == 5) {</a:t>
            </a:r>
          </a:p>
          <a:p>
            <a:r>
              <a:rPr lang="en-US" altLang="zh-CN" dirty="0"/>
              <a:t>                if(connected()) </a:t>
            </a:r>
            <a:r>
              <a:rPr lang="en-US" altLang="zh-CN" dirty="0" err="1"/>
              <a:t>ans</a:t>
            </a:r>
            <a:r>
              <a:rPr lang="en-US" altLang="zh-CN" dirty="0"/>
              <a:t>++;</a:t>
            </a:r>
          </a:p>
          <a:p>
            <a:r>
              <a:rPr lang="en-US" altLang="zh-CN" dirty="0"/>
              <a:t>                return;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for(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pre + 1; </a:t>
            </a:r>
            <a:r>
              <a:rPr lang="en-US" altLang="zh-CN" dirty="0" err="1"/>
              <a:t>i</a:t>
            </a:r>
            <a:r>
              <a:rPr lang="en-US" altLang="zh-CN" dirty="0"/>
              <a:t> &lt;= 12;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</a:p>
          <a:p>
            <a:r>
              <a:rPr lang="en-US" altLang="zh-CN" dirty="0"/>
              <a:t>                a[x] =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/>
              <a:t>dfs</a:t>
            </a:r>
            <a:r>
              <a:rPr lang="en-US" altLang="zh-CN" dirty="0"/>
              <a:t>(x+1, </a:t>
            </a:r>
            <a:r>
              <a:rPr lang="en-US" altLang="zh-CN" dirty="0" err="1"/>
              <a:t>i</a:t>
            </a:r>
            <a:r>
              <a:rPr lang="en-US" altLang="zh-CN" dirty="0"/>
              <a:t>);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}</a:t>
            </a:r>
          </a:p>
          <a:p>
            <a:r>
              <a:rPr lang="en-US" altLang="zh-CN" dirty="0" err="1"/>
              <a:t>int</a:t>
            </a:r>
            <a:r>
              <a:rPr lang="en-US" altLang="zh-CN" dirty="0"/>
              <a:t> main(){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dfs</a:t>
            </a:r>
            <a:r>
              <a:rPr lang="en-US" altLang="zh-CN" dirty="0"/>
              <a:t>(0, 0);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ans</a:t>
            </a:r>
            <a:r>
              <a:rPr lang="en-US" altLang="zh-CN" dirty="0"/>
              <a:t>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return 0;</a:t>
            </a:r>
          </a:p>
          <a:p>
            <a:r>
              <a:rPr lang="en-US" altLang="zh-CN" dirty="0"/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FC2A2C-A5CA-4EDA-B13D-CCAF67237F55}"/>
              </a:ext>
            </a:extLst>
          </p:cNvPr>
          <p:cNvSpPr txBox="1"/>
          <p:nvPr/>
        </p:nvSpPr>
        <p:spPr>
          <a:xfrm>
            <a:off x="5543550" y="1993106"/>
            <a:ext cx="6269830" cy="461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bool </a:t>
            </a:r>
            <a:r>
              <a:rPr lang="en-US" dirty="0" err="1"/>
              <a:t>adj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x, </a:t>
            </a:r>
            <a:r>
              <a:rPr lang="en-US" dirty="0" err="1"/>
              <a:t>int</a:t>
            </a:r>
            <a:r>
              <a:rPr lang="en-US" dirty="0"/>
              <a:t> y) {</a:t>
            </a:r>
          </a:p>
          <a:p>
            <a:r>
              <a:rPr lang="en-US" dirty="0"/>
              <a:t>        if(x &gt; y) swap(x, y);</a:t>
            </a:r>
          </a:p>
          <a:p>
            <a:r>
              <a:rPr lang="en-US" dirty="0"/>
              <a:t>        if(y - x == 4 || y == x + 1 &amp;&amp; x % 4 != 0) return true;</a:t>
            </a:r>
          </a:p>
          <a:p>
            <a:r>
              <a:rPr lang="en-US" dirty="0"/>
              <a:t>        return false;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bool connected() {</a:t>
            </a:r>
          </a:p>
          <a:p>
            <a:r>
              <a:rPr lang="en-US" dirty="0"/>
              <a:t>        set&lt;</a:t>
            </a:r>
            <a:r>
              <a:rPr lang="en-US" dirty="0" err="1"/>
              <a:t>int</a:t>
            </a:r>
            <a:r>
              <a:rPr lang="en-US" dirty="0"/>
              <a:t>&gt; s;</a:t>
            </a:r>
          </a:p>
          <a:p>
            <a:r>
              <a:rPr lang="en-US" dirty="0"/>
              <a:t>        </a:t>
            </a:r>
            <a:r>
              <a:rPr lang="en-US" dirty="0" err="1"/>
              <a:t>s.insert</a:t>
            </a:r>
            <a:r>
              <a:rPr lang="en-US" dirty="0"/>
              <a:t>(a[0]);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k = 0; k &lt; 4; k++) {</a:t>
            </a:r>
          </a:p>
          <a:p>
            <a:r>
              <a:rPr lang="en-US" dirty="0"/>
              <a:t>                for(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1; </a:t>
            </a:r>
            <a:r>
              <a:rPr lang="en-US" dirty="0" err="1"/>
              <a:t>i</a:t>
            </a:r>
            <a:r>
              <a:rPr lang="en-US" dirty="0"/>
              <a:t> &lt; 5;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                        for(</a:t>
            </a:r>
            <a:r>
              <a:rPr lang="en-US" dirty="0" err="1"/>
              <a:t>int</a:t>
            </a:r>
            <a:r>
              <a:rPr lang="en-US" dirty="0"/>
              <a:t> x : s) if(</a:t>
            </a:r>
            <a:r>
              <a:rPr lang="en-US" dirty="0" err="1"/>
              <a:t>adj</a:t>
            </a:r>
            <a:r>
              <a:rPr lang="en-US" dirty="0"/>
              <a:t>(x, a[</a:t>
            </a:r>
            <a:r>
              <a:rPr lang="en-US" dirty="0" err="1"/>
              <a:t>i</a:t>
            </a:r>
            <a:r>
              <a:rPr lang="en-US" dirty="0"/>
              <a:t>])) </a:t>
            </a:r>
            <a:r>
              <a:rPr lang="en-US" dirty="0" err="1"/>
              <a:t>s.insert</a:t>
            </a:r>
            <a:r>
              <a:rPr lang="en-US" dirty="0"/>
              <a:t>(a[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return </a:t>
            </a:r>
            <a:r>
              <a:rPr lang="en-US" dirty="0" err="1"/>
              <a:t>s.size</a:t>
            </a:r>
            <a:r>
              <a:rPr lang="en-US" dirty="0"/>
              <a:t>() == 5;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23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BD7BC1-07F3-49EA-BEEF-5B6957EC4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937" y="3634130"/>
            <a:ext cx="3924300" cy="30384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5C5E873-BA14-4354-B6D9-2AA0D531D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56" y="3634130"/>
            <a:ext cx="3924300" cy="30384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78619" y="1993106"/>
            <a:ext cx="11558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思路</a:t>
            </a:r>
            <a:r>
              <a:rPr lang="en-US" altLang="zh-CN" dirty="0"/>
              <a:t>2</a:t>
            </a:r>
            <a:r>
              <a:rPr lang="zh-CN" altLang="en-US" dirty="0"/>
              <a:t>：枚举第</a:t>
            </a:r>
            <a:r>
              <a:rPr lang="en-US" altLang="zh-CN" dirty="0"/>
              <a:t>1</a:t>
            </a:r>
            <a:r>
              <a:rPr lang="zh-CN" altLang="en-US" dirty="0"/>
              <a:t>张、第</a:t>
            </a:r>
            <a:r>
              <a:rPr lang="en-US" altLang="zh-CN" dirty="0"/>
              <a:t>2</a:t>
            </a:r>
            <a:r>
              <a:rPr lang="zh-CN" altLang="en-US" dirty="0"/>
              <a:t>张</a:t>
            </a:r>
            <a:r>
              <a:rPr lang="en-US" altLang="zh-CN" dirty="0"/>
              <a:t>……</a:t>
            </a:r>
            <a:r>
              <a:rPr lang="zh-CN" altLang="en-US" dirty="0"/>
              <a:t>第</a:t>
            </a:r>
            <a:r>
              <a:rPr lang="en-US" altLang="zh-CN" dirty="0"/>
              <a:t>5</a:t>
            </a:r>
            <a:r>
              <a:rPr lang="zh-CN" altLang="en-US" dirty="0"/>
              <a:t>张邮票，保证第</a:t>
            </a:r>
            <a:r>
              <a:rPr lang="en-US" altLang="zh-CN" dirty="0" err="1"/>
              <a:t>i</a:t>
            </a:r>
            <a:r>
              <a:rPr lang="zh-CN" altLang="en-US" dirty="0"/>
              <a:t>张与之前</a:t>
            </a:r>
            <a:r>
              <a:rPr lang="en-US" altLang="zh-CN" dirty="0"/>
              <a:t>i-1</a:t>
            </a:r>
            <a:r>
              <a:rPr lang="zh-CN" altLang="en-US" dirty="0"/>
              <a:t>张中至少一张相连。</a:t>
            </a:r>
            <a:r>
              <a:rPr lang="zh-CN" altLang="en-US" dirty="0">
                <a:solidFill>
                  <a:srgbClr val="FF0000"/>
                </a:solidFill>
              </a:rPr>
              <a:t>最后需要去重。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94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剪邮票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226218" y="1828456"/>
            <a:ext cx="61007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int</a:t>
            </a:r>
            <a:r>
              <a:rPr lang="en-US" altLang="zh-CN" dirty="0"/>
              <a:t> a[5];</a:t>
            </a:r>
          </a:p>
          <a:p>
            <a:r>
              <a:rPr lang="en-US" altLang="zh-CN" dirty="0"/>
              <a:t>bool used[13] = {false};</a:t>
            </a:r>
          </a:p>
          <a:p>
            <a:r>
              <a:rPr lang="en-US" altLang="zh-CN" dirty="0"/>
              <a:t>set&lt;set&lt;</a:t>
            </a:r>
            <a:r>
              <a:rPr lang="en-US" altLang="zh-CN" dirty="0" err="1"/>
              <a:t>int</a:t>
            </a:r>
            <a:r>
              <a:rPr lang="en-US" altLang="zh-CN" dirty="0"/>
              <a:t>&gt;&gt; </a:t>
            </a:r>
            <a:r>
              <a:rPr lang="en-US" altLang="zh-CN" dirty="0" err="1"/>
              <a:t>ss</a:t>
            </a:r>
            <a:r>
              <a:rPr lang="en-US" altLang="zh-CN" dirty="0"/>
              <a:t>;</a:t>
            </a:r>
            <a:endParaRPr lang="fr-FR" altLang="zh-CN" dirty="0"/>
          </a:p>
          <a:p>
            <a:r>
              <a:rPr lang="fr-FR" altLang="zh-CN" dirty="0"/>
              <a:t>void dfs(int x) {</a:t>
            </a:r>
          </a:p>
          <a:p>
            <a:r>
              <a:rPr lang="fr-FR" altLang="zh-CN" dirty="0"/>
              <a:t>        if(x == 5) {</a:t>
            </a:r>
          </a:p>
          <a:p>
            <a:r>
              <a:rPr lang="fr-FR" altLang="zh-CN" dirty="0"/>
              <a:t>                set&lt;int&gt; s(a, a+5); ss.insert(s); return;</a:t>
            </a:r>
          </a:p>
          <a:p>
            <a:r>
              <a:rPr lang="fr-FR" altLang="zh-CN" dirty="0"/>
              <a:t>        }</a:t>
            </a:r>
          </a:p>
          <a:p>
            <a:r>
              <a:rPr lang="fr-FR" altLang="zh-CN" dirty="0"/>
              <a:t>        for(int i = 1; i &lt;= 12; i++) if(!used[i] &amp;&amp; ok(x, i)) {</a:t>
            </a:r>
          </a:p>
          <a:p>
            <a:r>
              <a:rPr lang="fr-FR" altLang="zh-CN" dirty="0"/>
              <a:t>                a[x] = i;</a:t>
            </a:r>
          </a:p>
          <a:p>
            <a:r>
              <a:rPr lang="fr-FR" altLang="zh-CN" dirty="0"/>
              <a:t>                used[i] = true;</a:t>
            </a:r>
          </a:p>
          <a:p>
            <a:r>
              <a:rPr lang="fr-FR" altLang="zh-CN" dirty="0"/>
              <a:t>                dfs(x+1);</a:t>
            </a:r>
          </a:p>
          <a:p>
            <a:r>
              <a:rPr lang="fr-FR" altLang="zh-CN" dirty="0"/>
              <a:t>                used[i] = false;</a:t>
            </a:r>
          </a:p>
          <a:p>
            <a:r>
              <a:rPr lang="fr-FR" altLang="zh-CN" dirty="0"/>
              <a:t>        }</a:t>
            </a:r>
          </a:p>
          <a:p>
            <a:r>
              <a:rPr lang="fr-FR" altLang="zh-CN" dirty="0"/>
              <a:t>}</a:t>
            </a:r>
          </a:p>
          <a:p>
            <a:r>
              <a:rPr lang="fr-FR" altLang="zh-CN" dirty="0"/>
              <a:t>int main() {</a:t>
            </a:r>
          </a:p>
          <a:p>
            <a:r>
              <a:rPr lang="fr-FR" altLang="zh-CN" dirty="0"/>
              <a:t>        dfs(0);  cout &lt;&lt; ss.size() &lt;&lt; endl;  return 0;</a:t>
            </a:r>
          </a:p>
          <a:p>
            <a:r>
              <a:rPr lang="fr-FR" altLang="zh-CN" dirty="0"/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DFC2A2C-A5CA-4EDA-B13D-CCAF67237F55}"/>
              </a:ext>
            </a:extLst>
          </p:cNvPr>
          <p:cNvSpPr txBox="1"/>
          <p:nvPr/>
        </p:nvSpPr>
        <p:spPr>
          <a:xfrm>
            <a:off x="6454902" y="2057056"/>
            <a:ext cx="53935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bool </a:t>
            </a:r>
            <a:r>
              <a:rPr lang="en-US" dirty="0" err="1"/>
              <a:t>adj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x, </a:t>
            </a:r>
            <a:r>
              <a:rPr lang="en-US" dirty="0" err="1"/>
              <a:t>int</a:t>
            </a:r>
            <a:r>
              <a:rPr lang="en-US" dirty="0"/>
              <a:t> y) {</a:t>
            </a:r>
          </a:p>
          <a:p>
            <a:r>
              <a:rPr lang="en-US" dirty="0"/>
              <a:t>        if(x &gt; y) swap(x, y);</a:t>
            </a:r>
          </a:p>
          <a:p>
            <a:r>
              <a:rPr lang="en-US" dirty="0"/>
              <a:t>        if(y - x == 4 || y == x + 1 &amp;&amp; x % 4 != 0) return true;</a:t>
            </a:r>
          </a:p>
          <a:p>
            <a:r>
              <a:rPr lang="en-US" dirty="0"/>
              <a:t>        return false;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bool ok(</a:t>
            </a:r>
            <a:r>
              <a:rPr lang="en-US" dirty="0" err="1"/>
              <a:t>int</a:t>
            </a:r>
            <a:r>
              <a:rPr lang="en-US" dirty="0"/>
              <a:t> x,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) {</a:t>
            </a:r>
          </a:p>
          <a:p>
            <a:r>
              <a:rPr lang="en-US" dirty="0"/>
              <a:t>        if(x == 0) return true;</a:t>
            </a:r>
          </a:p>
          <a:p>
            <a:r>
              <a:rPr lang="en-US" dirty="0"/>
              <a:t>        for(</a:t>
            </a:r>
            <a:r>
              <a:rPr lang="en-US" dirty="0" err="1"/>
              <a:t>int</a:t>
            </a:r>
            <a:r>
              <a:rPr lang="en-US" dirty="0"/>
              <a:t> k = 0; k &lt; x; k++) if(</a:t>
            </a:r>
            <a:r>
              <a:rPr lang="en-US" dirty="0" err="1"/>
              <a:t>adj</a:t>
            </a:r>
            <a:r>
              <a:rPr lang="en-US" dirty="0"/>
              <a:t>(a[k], </a:t>
            </a:r>
            <a:r>
              <a:rPr lang="en-US" dirty="0" err="1"/>
              <a:t>i</a:t>
            </a:r>
            <a:r>
              <a:rPr lang="en-US" dirty="0"/>
              <a:t>)) return true;</a:t>
            </a:r>
          </a:p>
          <a:p>
            <a:r>
              <a:rPr lang="en-US" dirty="0"/>
              <a:t>        return false;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1895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数字划分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476249" y="2274838"/>
            <a:ext cx="1021080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</a:t>
            </a:r>
            <a:r>
              <a:rPr lang="zh-CN" altLang="en-US" dirty="0"/>
              <a:t>星球的长老交给小明一个任务：</a:t>
            </a:r>
          </a:p>
          <a:p>
            <a:r>
              <a:rPr lang="en-US" altLang="zh-CN" dirty="0"/>
              <a:t>1,2,3...16 </a:t>
            </a:r>
            <a:r>
              <a:rPr lang="zh-CN" altLang="en-US" dirty="0"/>
              <a:t>这</a:t>
            </a:r>
            <a:r>
              <a:rPr lang="en-US" altLang="zh-CN" dirty="0"/>
              <a:t>16</a:t>
            </a:r>
            <a:r>
              <a:rPr lang="zh-CN" altLang="en-US" dirty="0"/>
              <a:t>个数字分为两组。</a:t>
            </a:r>
          </a:p>
          <a:p>
            <a:r>
              <a:rPr lang="zh-CN" altLang="en-US" dirty="0"/>
              <a:t>要求：</a:t>
            </a:r>
          </a:p>
          <a:p>
            <a:r>
              <a:rPr lang="zh-CN" altLang="en-US" dirty="0"/>
              <a:t>这两组数字的和相同，</a:t>
            </a:r>
          </a:p>
          <a:p>
            <a:r>
              <a:rPr lang="zh-CN" altLang="en-US" dirty="0"/>
              <a:t>并且，两组数字的平方和也相同，</a:t>
            </a:r>
          </a:p>
          <a:p>
            <a:r>
              <a:rPr lang="zh-CN" altLang="en-US" dirty="0"/>
              <a:t>并且，两组数字的立方和也相同。</a:t>
            </a:r>
          </a:p>
          <a:p>
            <a:r>
              <a:rPr lang="zh-CN" altLang="en-US" dirty="0"/>
              <a:t>请你利用计算机的强大搜索能力解决这个问题。</a:t>
            </a:r>
          </a:p>
          <a:p>
            <a:r>
              <a:rPr lang="zh-CN" altLang="en-US" dirty="0"/>
              <a:t>并提交</a:t>
            </a:r>
            <a:r>
              <a:rPr lang="en-US" altLang="zh-CN" dirty="0"/>
              <a:t>1</a:t>
            </a:r>
            <a:r>
              <a:rPr lang="zh-CN" altLang="en-US" dirty="0"/>
              <a:t>所在的那个分组的所有数字。</a:t>
            </a:r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47634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数字划分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476249" y="2274838"/>
            <a:ext cx="102108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int</a:t>
            </a:r>
            <a:r>
              <a:rPr lang="en-US" altLang="zh-CN" dirty="0"/>
              <a:t> main()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        for(</a:t>
            </a:r>
            <a:r>
              <a:rPr lang="en-US" altLang="zh-CN" dirty="0" err="1"/>
              <a:t>int</a:t>
            </a:r>
            <a:r>
              <a:rPr lang="en-US" altLang="zh-CN" dirty="0"/>
              <a:t> w = 1; w &lt;= (1 &lt;&lt; 16); w+=2) {</a:t>
            </a:r>
          </a:p>
          <a:p>
            <a:r>
              <a:rPr lang="en-US" altLang="zh-CN" dirty="0"/>
              <a:t>                vector&lt;</a:t>
            </a:r>
            <a:r>
              <a:rPr lang="en-US" altLang="zh-CN" dirty="0" err="1"/>
              <a:t>int</a:t>
            </a:r>
            <a:r>
              <a:rPr lang="en-US" altLang="zh-CN" dirty="0"/>
              <a:t>&gt; group[2];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/>
              <a:t>int</a:t>
            </a:r>
            <a:r>
              <a:rPr lang="en-US" altLang="zh-CN" dirty="0"/>
              <a:t> s[2] = {0}, s2[2] = {0}, s3[2] = {0}, k;</a:t>
            </a:r>
          </a:p>
          <a:p>
            <a:r>
              <a:rPr lang="en-US" altLang="zh-CN" dirty="0"/>
              <a:t>                for(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0; </a:t>
            </a:r>
            <a:r>
              <a:rPr lang="en-US" altLang="zh-CN" dirty="0" err="1"/>
              <a:t>i</a:t>
            </a:r>
            <a:r>
              <a:rPr lang="en-US" altLang="zh-CN" dirty="0"/>
              <a:t> &lt; 16;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</a:p>
          <a:p>
            <a:r>
              <a:rPr lang="en-US" altLang="zh-CN" dirty="0"/>
              <a:t>                        if(w &amp; (1 &lt;&lt; </a:t>
            </a:r>
            <a:r>
              <a:rPr lang="en-US" altLang="zh-CN" dirty="0" err="1"/>
              <a:t>i</a:t>
            </a:r>
            <a:r>
              <a:rPr lang="en-US" altLang="zh-CN" dirty="0"/>
              <a:t>)) k = 1; else k = 0;</a:t>
            </a:r>
          </a:p>
          <a:p>
            <a:r>
              <a:rPr lang="en-US" altLang="zh-CN" dirty="0"/>
              <a:t>                        group[k].</a:t>
            </a:r>
            <a:r>
              <a:rPr lang="en-US" altLang="zh-CN" dirty="0" err="1"/>
              <a:t>push_back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);</a:t>
            </a:r>
          </a:p>
          <a:p>
            <a:r>
              <a:rPr lang="en-US" altLang="zh-CN" dirty="0"/>
              <a:t>                        s[k] += </a:t>
            </a:r>
            <a:r>
              <a:rPr lang="en-US" altLang="zh-CN" dirty="0" err="1"/>
              <a:t>i</a:t>
            </a:r>
            <a:r>
              <a:rPr lang="en-US" altLang="zh-CN" dirty="0"/>
              <a:t> + 1; s2[k] += (i+1)*(i+1); s3[k] +=(i+1)*(i+1)*(i+1);</a:t>
            </a:r>
          </a:p>
          <a:p>
            <a:r>
              <a:rPr lang="en-US" altLang="zh-CN" dirty="0"/>
              <a:t>                }</a:t>
            </a:r>
          </a:p>
          <a:p>
            <a:r>
              <a:rPr lang="en-US" altLang="zh-CN" dirty="0"/>
              <a:t>                if(s[0] == s[1] &amp;&amp; s2[0] == s2[1] &amp;&amp; s3[0] == s3[1]) {</a:t>
            </a:r>
          </a:p>
          <a:p>
            <a:r>
              <a:rPr lang="en-US" altLang="zh-CN" dirty="0"/>
              <a:t>                        for 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0; </a:t>
            </a:r>
            <a:r>
              <a:rPr lang="en-US" altLang="zh-CN" dirty="0" err="1"/>
              <a:t>i</a:t>
            </a:r>
            <a:r>
              <a:rPr lang="en-US" altLang="zh-CN" dirty="0"/>
              <a:t> &lt; group[1].size(); </a:t>
            </a:r>
            <a:r>
              <a:rPr lang="en-US" altLang="zh-CN" dirty="0" err="1"/>
              <a:t>i</a:t>
            </a:r>
            <a:r>
              <a:rPr lang="en-US" altLang="zh-CN" dirty="0"/>
              <a:t>++) </a:t>
            </a:r>
            <a:r>
              <a:rPr lang="en-US" altLang="zh-CN" dirty="0" err="1"/>
              <a:t>cout</a:t>
            </a:r>
            <a:r>
              <a:rPr lang="en-US" altLang="zh-CN" dirty="0"/>
              <a:t> &lt;&lt; group[1][</a:t>
            </a:r>
            <a:r>
              <a:rPr lang="en-US" altLang="zh-CN" dirty="0" err="1"/>
              <a:t>i</a:t>
            </a:r>
            <a:r>
              <a:rPr lang="en-US" altLang="zh-CN" dirty="0"/>
              <a:t>]+1 &lt;&lt; ' ';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}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return 0;</a:t>
            </a:r>
          </a:p>
          <a:p>
            <a:r>
              <a:rPr lang="en-US" altLang="zh-CN" dirty="0"/>
              <a:t>}</a:t>
            </a:r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0963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提高难度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1143803" y="2278981"/>
            <a:ext cx="10521941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lang="zh-CN" sz="22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20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lang="zh-CN" sz="18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zh-CN" sz="1600" kern="12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9pPr>
          </a:lstStyle>
          <a:p>
            <a:r>
              <a:rPr lang="zh-CN" altLang="en-US" dirty="0"/>
              <a:t>优秀</a:t>
            </a:r>
            <a:r>
              <a:rPr lang="en-US" altLang="zh-CN" dirty="0"/>
              <a:t>CS</a:t>
            </a:r>
            <a:r>
              <a:rPr lang="zh-CN" altLang="en-US" dirty="0"/>
              <a:t>学生的自我修养</a:t>
            </a:r>
            <a:endParaRPr lang="en-US" altLang="zh-CN" dirty="0"/>
          </a:p>
          <a:p>
            <a:r>
              <a:rPr lang="zh-CN" altLang="en-US" dirty="0"/>
              <a:t>以</a:t>
            </a:r>
            <a:r>
              <a:rPr lang="en-US" altLang="zh-CN" dirty="0"/>
              <a:t>《</a:t>
            </a:r>
            <a:r>
              <a:rPr lang="zh-CN" altLang="en-US" dirty="0"/>
              <a:t>算法导论</a:t>
            </a:r>
            <a:r>
              <a:rPr lang="en-US" altLang="zh-CN" dirty="0"/>
              <a:t>》</a:t>
            </a:r>
            <a:r>
              <a:rPr lang="zh-CN" altLang="en-US" dirty="0"/>
              <a:t>为大纲、参考网上的资料</a:t>
            </a:r>
            <a:endParaRPr lang="en-US" altLang="zh-CN" dirty="0"/>
          </a:p>
          <a:p>
            <a:r>
              <a:rPr lang="zh-CN" altLang="en-US" dirty="0"/>
              <a:t>近年北美</a:t>
            </a:r>
            <a:r>
              <a:rPr lang="en-US" altLang="zh-CN" dirty="0"/>
              <a:t>FLAG</a:t>
            </a:r>
            <a:r>
              <a:rPr lang="zh-CN" altLang="en-US" dirty="0"/>
              <a:t>国内</a:t>
            </a:r>
            <a:r>
              <a:rPr lang="en-US" altLang="zh-CN" dirty="0"/>
              <a:t>BAT</a:t>
            </a:r>
            <a:r>
              <a:rPr lang="zh-CN" altLang="en-US" dirty="0"/>
              <a:t>等一线大厂及独角兽创业公司笔试面试题</a:t>
            </a:r>
          </a:p>
        </p:txBody>
      </p:sp>
    </p:spTree>
    <p:extLst>
      <p:ext uri="{BB962C8B-B14F-4D97-AF65-F5344CB8AC3E}">
        <p14:creationId xmlns:p14="http://schemas.microsoft.com/office/powerpoint/2010/main" val="585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迷宫</a:t>
            </a:r>
            <a:endParaRPr lang="en-US" altLang="zh-CN" dirty="0"/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>
          <a:xfrm>
            <a:off x="287179" y="2069305"/>
            <a:ext cx="9628632" cy="448865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zh-CN" dirty="0"/>
              <a:t>X</a:t>
            </a:r>
            <a:r>
              <a:rPr lang="zh-CN" altLang="en-US" dirty="0"/>
              <a:t>星球的一处迷宫游乐场建在某个小山坡上。它是由</a:t>
            </a:r>
            <a:r>
              <a:rPr lang="en-US" altLang="zh-CN" dirty="0"/>
              <a:t>10x10</a:t>
            </a:r>
            <a:r>
              <a:rPr lang="zh-CN" altLang="en-US" dirty="0"/>
              <a:t>相互连通的小房间组成的。迷宫地图如下：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UDDLUULRUL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UURLLLRRRU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RRUURLDLRD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RUDDDDUUUU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URUDLLRRUU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DURLRLDLRL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ULLURLLRDU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RDLULLRDDD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UUDDUDUDLL</a:t>
            </a:r>
          </a:p>
          <a:p>
            <a:pPr marL="0" indent="0">
              <a:buNone/>
            </a:pPr>
            <a:r>
              <a:rPr lang="en-US" altLang="zh-CN" dirty="0">
                <a:latin typeface="Consolas" panose="020B0609020204030204" pitchFamily="49" charset="0"/>
              </a:rPr>
              <a:t>ULRDLUURRR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D7C67F-02FF-40CA-92AC-8D2E038EE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378" y="2365003"/>
            <a:ext cx="3805409" cy="40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94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11A32-8CC7-4930-9C72-D4B7281D2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dirty="0"/>
              <a:t>2017</a:t>
            </a:r>
            <a:r>
              <a:rPr lang="zh-CN" altLang="en-US" dirty="0"/>
              <a:t>年省赛题目</a:t>
            </a:r>
            <a:endParaRPr 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70389CB-E4B6-45D8-9303-FA1BA708C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699373"/>
              </p:ext>
            </p:extLst>
          </p:nvPr>
        </p:nvGraphicFramePr>
        <p:xfrm>
          <a:off x="222251" y="1857083"/>
          <a:ext cx="11969749" cy="1320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8815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b="1" dirty="0">
                          <a:solidFill>
                            <a:srgbClr val="FF0000"/>
                          </a:solidFill>
                        </a:rPr>
                        <a:t>迷宫</a:t>
                      </a:r>
                      <a:endParaRPr lang="en-US" sz="16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九数组算式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魔方状态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方格分割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正则问题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包子凑数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分巧克力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油漆面积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购物单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纸牌三角形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承压计算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去重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复杂枚举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分治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背包</a:t>
                      </a:r>
                      <a:r>
                        <a:rPr lang="en-US" altLang="zh-CN" sz="1600" dirty="0"/>
                        <a:t>DP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二分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线段树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JA CA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 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CA JA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JC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0B4C78C-AFB5-420B-89AD-61A0F995E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504143"/>
              </p:ext>
            </p:extLst>
          </p:nvPr>
        </p:nvGraphicFramePr>
        <p:xfrm>
          <a:off x="222252" y="3577350"/>
          <a:ext cx="11969748" cy="1320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9747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377062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日期问题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solidFill>
                            <a:srgbClr val="FF0000"/>
                          </a:solidFill>
                        </a:rPr>
                        <a:t>k</a:t>
                      </a:r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倍区间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外星日历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兴趣小组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Excel</a:t>
                      </a:r>
                      <a:r>
                        <a:rPr lang="zh-CN" altLang="en-US" sz="1600" dirty="0"/>
                        <a:t>地址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拉马车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青蛙跳杯子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图形排版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跳蚱蜢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等差素数列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贪吃蛇长度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算式</a:t>
                      </a:r>
                      <a:r>
                        <a:rPr lang="en-US" altLang="zh-CN" sz="1600" dirty="0"/>
                        <a:t>900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r>
                        <a:rPr lang="en-US" altLang="zh-CN" sz="1600" dirty="0"/>
                        <a:t>hash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进制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模拟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宽搜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宽搜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CC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CC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638897F8-F5DF-4FD8-B05E-E1D0429BA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461995"/>
              </p:ext>
            </p:extLst>
          </p:nvPr>
        </p:nvGraphicFramePr>
        <p:xfrm>
          <a:off x="222252" y="5297617"/>
          <a:ext cx="11969748" cy="1320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9747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377062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九宫幻方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CC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777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11A32-8CC7-4930-9C72-D4B7281D2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en-US" dirty="0"/>
              <a:t>2016</a:t>
            </a:r>
            <a:r>
              <a:rPr lang="zh-CN" altLang="en-US" dirty="0"/>
              <a:t>年省赛题目</a:t>
            </a:r>
            <a:endParaRPr 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A70389CB-E4B6-45D8-9303-FA1BA708C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544716"/>
              </p:ext>
            </p:extLst>
          </p:nvPr>
        </p:nvGraphicFramePr>
        <p:xfrm>
          <a:off x="222251" y="1857083"/>
          <a:ext cx="11969749" cy="1320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08815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108815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煤球数目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生日蜡烛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搭积木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寒假作业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剪邮票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取球博弈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交换瓶子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压缩变换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凑算式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方格填数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四平方和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相邻判断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背包</a:t>
                      </a:r>
                      <a:r>
                        <a:rPr lang="en-US" altLang="zh-CN" sz="1600" dirty="0"/>
                        <a:t>DP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数学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线段树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全排列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枚举</a:t>
                      </a:r>
                      <a:r>
                        <a:rPr lang="en-US" altLang="zh-CN" sz="1600" dirty="0"/>
                        <a:t>hash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JA JB JC CB CC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</a:t>
                      </a:r>
                      <a:r>
                        <a:rPr lang="en-US" altLang="zh-CN" sz="1600" dirty="0"/>
                        <a:t>JB CACB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</a:t>
                      </a:r>
                      <a:r>
                        <a:rPr lang="en-US" altLang="zh-CN" sz="1600" dirty="0"/>
                        <a:t>JC</a:t>
                      </a:r>
                      <a:r>
                        <a:rPr lang="en-US" sz="1600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 CACB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JA JB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</a:t>
                      </a:r>
                      <a:r>
                        <a:rPr lang="en-US" altLang="zh-CN" sz="1600" dirty="0"/>
                        <a:t>JC CA CB CC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JB </a:t>
                      </a:r>
                      <a:r>
                        <a:rPr lang="en-US" altLang="zh-CN" sz="1600" dirty="0"/>
                        <a:t>JC CACB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0B4C78C-AFB5-420B-89AD-61A0F995EC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796717"/>
              </p:ext>
            </p:extLst>
          </p:nvPr>
        </p:nvGraphicFramePr>
        <p:xfrm>
          <a:off x="222252" y="3577350"/>
          <a:ext cx="11969748" cy="13208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9747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377062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有奖猜谜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平方怪圈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冰雹数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密码脱落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solidFill>
                            <a:srgbClr val="FF0000"/>
                          </a:solidFill>
                        </a:rPr>
                        <a:t>网友年龄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最大比例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报纸页数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卡片换位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模拟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模拟判重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模拟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DP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进制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简单计算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宽搜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J</a:t>
                      </a:r>
                      <a:r>
                        <a:rPr lang="en-US" altLang="zh-CN" sz="1600" dirty="0"/>
                        <a:t>C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</a:t>
                      </a:r>
                      <a:r>
                        <a:rPr lang="en-US" altLang="zh-CN" sz="1600" dirty="0"/>
                        <a:t>C</a:t>
                      </a:r>
                      <a:r>
                        <a:rPr lang="en-US" sz="1600" dirty="0"/>
                        <a:t> 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 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JC 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 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/>
                        <a:t>C</a:t>
                      </a:r>
                      <a:r>
                        <a:rPr lang="en-US" sz="16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638897F8-F5DF-4FD8-B05E-E1D0429BA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305652"/>
              </p:ext>
            </p:extLst>
          </p:nvPr>
        </p:nvGraphicFramePr>
        <p:xfrm>
          <a:off x="222252" y="5297617"/>
          <a:ext cx="11969748" cy="11125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97479">
                  <a:extLst>
                    <a:ext uri="{9D8B030D-6E8A-4147-A177-3AD203B41FA5}">
                      <a16:colId xmlns:a16="http://schemas.microsoft.com/office/drawing/2014/main" val="127754460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0075743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27714465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1528615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48553401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019966889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73473292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83437334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3126784765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2055737053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892471402"/>
                    </a:ext>
                  </a:extLst>
                </a:gridCol>
                <a:gridCol w="997479">
                  <a:extLst>
                    <a:ext uri="{9D8B030D-6E8A-4147-A177-3AD203B41FA5}">
                      <a16:colId xmlns:a16="http://schemas.microsoft.com/office/drawing/2014/main" val="13770626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648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30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2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323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070C3-B296-458C-A699-CE8E071BE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跳蚱蜢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AC9E39-9360-4512-9B57-F967DFCB715F}"/>
              </a:ext>
            </a:extLst>
          </p:cNvPr>
          <p:cNvSpPr txBox="1"/>
          <p:nvPr/>
        </p:nvSpPr>
        <p:spPr>
          <a:xfrm>
            <a:off x="542925" y="2157413"/>
            <a:ext cx="113942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如图 所示： </a:t>
            </a:r>
          </a:p>
          <a:p>
            <a:r>
              <a:rPr lang="zh-CN" altLang="en-US" dirty="0"/>
              <a:t>有</a:t>
            </a:r>
            <a:r>
              <a:rPr lang="en-US" altLang="zh-CN" dirty="0"/>
              <a:t>9</a:t>
            </a:r>
            <a:r>
              <a:rPr lang="zh-CN" altLang="en-US" dirty="0"/>
              <a:t>只盘子，排成</a:t>
            </a:r>
            <a:r>
              <a:rPr lang="en-US" altLang="zh-CN" dirty="0"/>
              <a:t>1</a:t>
            </a:r>
            <a:r>
              <a:rPr lang="zh-CN" altLang="en-US" dirty="0"/>
              <a:t>个圆圈。</a:t>
            </a:r>
          </a:p>
          <a:p>
            <a:r>
              <a:rPr lang="zh-CN" altLang="en-US" dirty="0"/>
              <a:t>其中</a:t>
            </a:r>
            <a:r>
              <a:rPr lang="en-US" altLang="zh-CN" dirty="0"/>
              <a:t>8</a:t>
            </a:r>
            <a:r>
              <a:rPr lang="zh-CN" altLang="en-US" dirty="0"/>
              <a:t>只盘子内装着</a:t>
            </a:r>
            <a:r>
              <a:rPr lang="en-US" altLang="zh-CN" dirty="0"/>
              <a:t>8</a:t>
            </a:r>
            <a:r>
              <a:rPr lang="zh-CN" altLang="en-US" dirty="0"/>
              <a:t>只蚱蜢，有一个是空盘。</a:t>
            </a:r>
          </a:p>
          <a:p>
            <a:r>
              <a:rPr lang="zh-CN" altLang="en-US" dirty="0"/>
              <a:t>我们把这些蚱蜢顺时针编号为 </a:t>
            </a:r>
            <a:r>
              <a:rPr lang="en-US" altLang="zh-CN" dirty="0"/>
              <a:t>1~8</a:t>
            </a:r>
          </a:p>
          <a:p>
            <a:r>
              <a:rPr lang="zh-CN" altLang="en-US" dirty="0"/>
              <a:t>每只蚱蜢都可以跳到相邻的空盘中，</a:t>
            </a:r>
          </a:p>
          <a:p>
            <a:r>
              <a:rPr lang="zh-CN" altLang="en-US" dirty="0"/>
              <a:t>也可以再用点力，越过一个相邻的蚱蜢跳到空盘中。</a:t>
            </a:r>
          </a:p>
          <a:p>
            <a:r>
              <a:rPr lang="zh-CN" altLang="en-US" dirty="0"/>
              <a:t>请你计算一下，如果要使得蚱蜢们的队形改为按照逆时针排列，</a:t>
            </a:r>
          </a:p>
          <a:p>
            <a:r>
              <a:rPr lang="zh-CN" altLang="en-US" dirty="0"/>
              <a:t>并且保持空盘的位置不变（也就是</a:t>
            </a:r>
            <a:r>
              <a:rPr lang="en-US" altLang="zh-CN" dirty="0"/>
              <a:t>1-8</a:t>
            </a:r>
            <a:r>
              <a:rPr lang="zh-CN" altLang="en-US" dirty="0"/>
              <a:t>换位，</a:t>
            </a:r>
            <a:r>
              <a:rPr lang="en-US" altLang="zh-CN" dirty="0"/>
              <a:t>2-7</a:t>
            </a:r>
            <a:r>
              <a:rPr lang="zh-CN" altLang="en-US" dirty="0"/>
              <a:t>换位</a:t>
            </a:r>
            <a:r>
              <a:rPr lang="en-US" altLang="zh-CN" dirty="0"/>
              <a:t>,...</a:t>
            </a:r>
            <a:r>
              <a:rPr lang="zh-CN" altLang="en-US" dirty="0"/>
              <a:t>），至少要经过多少次跳跃？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95D9D5B-7170-4C60-A1F1-F7EE901F1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097" y="2217962"/>
            <a:ext cx="2753109" cy="26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4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3070C3-B296-458C-A699-CE8E071BE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跳蚱蜢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AC9E39-9360-4512-9B57-F967DFCB715F}"/>
              </a:ext>
            </a:extLst>
          </p:cNvPr>
          <p:cNvSpPr txBox="1"/>
          <p:nvPr/>
        </p:nvSpPr>
        <p:spPr>
          <a:xfrm>
            <a:off x="171450" y="1828456"/>
            <a:ext cx="530066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bfs</a:t>
            </a:r>
            <a:r>
              <a:rPr lang="en-US" altLang="zh-CN" dirty="0"/>
              <a:t>() {</a:t>
            </a:r>
          </a:p>
          <a:p>
            <a:r>
              <a:rPr lang="en-US" altLang="zh-CN" dirty="0"/>
              <a:t>        string q[120000];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step[120000];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int</a:t>
            </a:r>
            <a:r>
              <a:rPr lang="en-US" altLang="zh-CN" dirty="0"/>
              <a:t> l, r;</a:t>
            </a:r>
          </a:p>
          <a:p>
            <a:r>
              <a:rPr lang="en-US" altLang="zh-CN" dirty="0"/>
              <a:t>        l = 0; r = 1;</a:t>
            </a:r>
          </a:p>
          <a:p>
            <a:r>
              <a:rPr lang="en-US" altLang="zh-CN" dirty="0"/>
              <a:t>        q[0] = "12345678";</a:t>
            </a:r>
          </a:p>
          <a:p>
            <a:r>
              <a:rPr lang="en-US" altLang="zh-CN" dirty="0"/>
              <a:t>        step[0] = 0;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visited.insert</a:t>
            </a:r>
            <a:r>
              <a:rPr lang="en-US" altLang="zh-CN" dirty="0"/>
              <a:t>(q[0]);</a:t>
            </a:r>
          </a:p>
          <a:p>
            <a:r>
              <a:rPr lang="en-US" altLang="zh-CN" dirty="0"/>
              <a:t>        while(l &lt; r) {</a:t>
            </a:r>
          </a:p>
          <a:p>
            <a:r>
              <a:rPr lang="en-US" altLang="zh-CN" dirty="0"/>
              <a:t>                string c = q[l];</a:t>
            </a:r>
          </a:p>
          <a:p>
            <a:r>
              <a:rPr lang="en-US" altLang="zh-CN" dirty="0"/>
              <a:t>                string n = </a:t>
            </a:r>
            <a:r>
              <a:rPr lang="en-US" altLang="zh-CN" dirty="0" err="1"/>
              <a:t>c.substr</a:t>
            </a:r>
            <a:r>
              <a:rPr lang="en-US" altLang="zh-CN" dirty="0"/>
              <a:t>(1, 7) + c[0];</a:t>
            </a:r>
          </a:p>
          <a:p>
            <a:r>
              <a:rPr lang="en-US" altLang="zh-CN" dirty="0"/>
              <a:t>                if(</a:t>
            </a:r>
            <a:r>
              <a:rPr lang="en-US" altLang="zh-CN" dirty="0" err="1"/>
              <a:t>visited.find</a:t>
            </a:r>
            <a:r>
              <a:rPr lang="en-US" altLang="zh-CN" dirty="0"/>
              <a:t>(n) == </a:t>
            </a:r>
            <a:r>
              <a:rPr lang="en-US" altLang="zh-CN" dirty="0" err="1"/>
              <a:t>visited.end</a:t>
            </a:r>
            <a:r>
              <a:rPr lang="en-US" altLang="zh-CN" dirty="0"/>
              <a:t>()) {</a:t>
            </a:r>
          </a:p>
          <a:p>
            <a:r>
              <a:rPr lang="en-US" altLang="zh-CN" dirty="0"/>
              <a:t>                        q[r] = n;</a:t>
            </a:r>
          </a:p>
          <a:p>
            <a:r>
              <a:rPr lang="en-US" altLang="zh-CN" dirty="0"/>
              <a:t>                        step[r] = step[l] + 1;</a:t>
            </a:r>
          </a:p>
          <a:p>
            <a:r>
              <a:rPr lang="en-US" altLang="zh-CN" dirty="0"/>
              <a:t>                        if(n == "87654321") return step[r];</a:t>
            </a:r>
          </a:p>
          <a:p>
            <a:r>
              <a:rPr lang="en-US" altLang="zh-CN" dirty="0"/>
              <a:t>                        </a:t>
            </a:r>
            <a:r>
              <a:rPr lang="en-US" altLang="zh-CN" dirty="0" err="1"/>
              <a:t>visited.insert</a:t>
            </a:r>
            <a:r>
              <a:rPr lang="en-US" altLang="zh-CN" dirty="0"/>
              <a:t>(n);</a:t>
            </a:r>
          </a:p>
          <a:p>
            <a:r>
              <a:rPr lang="en-US" altLang="zh-CN" dirty="0"/>
              <a:t>                        r++;</a:t>
            </a:r>
          </a:p>
          <a:p>
            <a:r>
              <a:rPr lang="en-US" altLang="zh-CN" dirty="0"/>
              <a:t>                }</a:t>
            </a:r>
          </a:p>
          <a:p>
            <a:r>
              <a:rPr lang="en-US" altLang="zh-CN" dirty="0"/>
              <a:t>                </a:t>
            </a:r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9B54D7-5C7B-46C8-BE14-E458D91DAF2A}"/>
              </a:ext>
            </a:extLst>
          </p:cNvPr>
          <p:cNvSpPr txBox="1"/>
          <p:nvPr/>
        </p:nvSpPr>
        <p:spPr>
          <a:xfrm>
            <a:off x="4079081" y="1867342"/>
            <a:ext cx="60221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	n = </a:t>
            </a:r>
            <a:r>
              <a:rPr lang="en-US" altLang="zh-CN" dirty="0" err="1"/>
              <a:t>c.substr</a:t>
            </a:r>
            <a:r>
              <a:rPr lang="en-US" altLang="zh-CN" dirty="0"/>
              <a:t>(2, 6) + c[1] + c[0];</a:t>
            </a:r>
          </a:p>
          <a:p>
            <a:r>
              <a:rPr lang="en-US" altLang="zh-CN" dirty="0"/>
              <a:t>                if(</a:t>
            </a:r>
            <a:r>
              <a:rPr lang="en-US" altLang="zh-CN" dirty="0" err="1"/>
              <a:t>visited.find</a:t>
            </a:r>
            <a:r>
              <a:rPr lang="en-US" altLang="zh-CN" dirty="0"/>
              <a:t>(n) == </a:t>
            </a:r>
            <a:r>
              <a:rPr lang="en-US" altLang="zh-CN" dirty="0" err="1"/>
              <a:t>visited.end</a:t>
            </a:r>
            <a:r>
              <a:rPr lang="en-US" altLang="zh-CN" dirty="0"/>
              <a:t>()) {</a:t>
            </a:r>
          </a:p>
          <a:p>
            <a:r>
              <a:rPr lang="en-US" altLang="zh-CN" dirty="0"/>
              <a:t>                        q[r] = n;</a:t>
            </a:r>
          </a:p>
          <a:p>
            <a:r>
              <a:rPr lang="en-US" altLang="zh-CN" dirty="0"/>
              <a:t>                        step[r] = step[l] + 1;</a:t>
            </a:r>
          </a:p>
          <a:p>
            <a:r>
              <a:rPr lang="en-US" altLang="zh-CN" dirty="0"/>
              <a:t>                        if(n == "87654321") return step[r];</a:t>
            </a:r>
          </a:p>
          <a:p>
            <a:r>
              <a:rPr lang="en-US" altLang="zh-CN" dirty="0"/>
              <a:t>                        </a:t>
            </a:r>
            <a:r>
              <a:rPr lang="en-US" altLang="zh-CN" dirty="0" err="1"/>
              <a:t>visited.insert</a:t>
            </a:r>
            <a:r>
              <a:rPr lang="en-US" altLang="zh-CN" dirty="0"/>
              <a:t>(n);</a:t>
            </a:r>
          </a:p>
          <a:p>
            <a:r>
              <a:rPr lang="en-US" altLang="zh-CN" dirty="0"/>
              <a:t>                        r++;</a:t>
            </a:r>
          </a:p>
          <a:p>
            <a:r>
              <a:rPr lang="en-US" altLang="zh-CN" dirty="0"/>
              <a:t>                }</a:t>
            </a:r>
          </a:p>
          <a:p>
            <a:r>
              <a:rPr lang="en-US" altLang="zh-CN" dirty="0"/>
              <a:t>                n = </a:t>
            </a:r>
            <a:r>
              <a:rPr lang="en-US" altLang="zh-CN" dirty="0" err="1"/>
              <a:t>c.substr</a:t>
            </a:r>
            <a:r>
              <a:rPr lang="en-US" altLang="zh-CN" dirty="0"/>
              <a:t>(7, 1) + </a:t>
            </a:r>
            <a:r>
              <a:rPr lang="en-US" altLang="zh-CN" dirty="0" err="1"/>
              <a:t>c.substr</a:t>
            </a:r>
            <a:r>
              <a:rPr lang="en-US" altLang="zh-CN" dirty="0"/>
              <a:t>(0, 7);</a:t>
            </a:r>
          </a:p>
          <a:p>
            <a:r>
              <a:rPr lang="en-US" altLang="zh-CN" dirty="0"/>
              <a:t>                if(</a:t>
            </a:r>
            <a:r>
              <a:rPr lang="en-US" altLang="zh-CN" dirty="0" err="1"/>
              <a:t>visited.find</a:t>
            </a:r>
            <a:r>
              <a:rPr lang="en-US" altLang="zh-CN" dirty="0"/>
              <a:t>(n) == </a:t>
            </a:r>
            <a:r>
              <a:rPr lang="en-US" altLang="zh-CN" dirty="0" err="1"/>
              <a:t>visited.end</a:t>
            </a:r>
            <a:r>
              <a:rPr lang="en-US" altLang="zh-CN" dirty="0"/>
              <a:t>()) {</a:t>
            </a:r>
          </a:p>
          <a:p>
            <a:r>
              <a:rPr lang="en-US" altLang="zh-CN" dirty="0"/>
              <a:t>                        q[r] = n;</a:t>
            </a:r>
          </a:p>
          <a:p>
            <a:r>
              <a:rPr lang="en-US" altLang="zh-CN" dirty="0"/>
              <a:t>                        step[r] = step[l] + 1;</a:t>
            </a:r>
          </a:p>
          <a:p>
            <a:r>
              <a:rPr lang="en-US" altLang="zh-CN" dirty="0"/>
              <a:t>                        if(n == "87654321") return step[r];</a:t>
            </a:r>
          </a:p>
          <a:p>
            <a:r>
              <a:rPr lang="en-US" altLang="zh-CN" dirty="0"/>
              <a:t>                        </a:t>
            </a:r>
            <a:r>
              <a:rPr lang="en-US" altLang="zh-CN" dirty="0" err="1"/>
              <a:t>visited.insert</a:t>
            </a:r>
            <a:r>
              <a:rPr lang="en-US" altLang="zh-CN" dirty="0"/>
              <a:t>(n);</a:t>
            </a:r>
          </a:p>
          <a:p>
            <a:r>
              <a:rPr lang="en-US" altLang="zh-CN" dirty="0"/>
              <a:t>                        r++;</a:t>
            </a:r>
          </a:p>
          <a:p>
            <a:r>
              <a:rPr lang="en-US" altLang="zh-CN" dirty="0"/>
              <a:t>                }</a:t>
            </a:r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14234FD-B721-4E4B-BCFD-56F550798C98}"/>
              </a:ext>
            </a:extLst>
          </p:cNvPr>
          <p:cNvSpPr txBox="1"/>
          <p:nvPr/>
        </p:nvSpPr>
        <p:spPr>
          <a:xfrm>
            <a:off x="9198768" y="2000250"/>
            <a:ext cx="299323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	l++;</a:t>
            </a:r>
          </a:p>
          <a:p>
            <a:r>
              <a:rPr lang="en-US" altLang="zh-CN" dirty="0"/>
              <a:t>        }</a:t>
            </a:r>
          </a:p>
          <a:p>
            <a:r>
              <a:rPr lang="en-US" altLang="zh-CN" dirty="0"/>
              <a:t>        return -1;</a:t>
            </a:r>
          </a:p>
          <a:p>
            <a:r>
              <a:rPr lang="en-US" altLang="zh-CN" dirty="0"/>
              <a:t>}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int</a:t>
            </a:r>
            <a:r>
              <a:rPr lang="en-US" altLang="zh-CN" dirty="0"/>
              <a:t> main()</a:t>
            </a:r>
          </a:p>
          <a:p>
            <a:r>
              <a:rPr lang="en-US" altLang="zh-CN" dirty="0"/>
              <a:t>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cout</a:t>
            </a:r>
            <a:r>
              <a:rPr lang="en-US" altLang="zh-CN" dirty="0"/>
              <a:t> &lt;&lt; </a:t>
            </a:r>
            <a:r>
              <a:rPr lang="en-US" altLang="zh-CN" dirty="0" err="1"/>
              <a:t>bfs</a:t>
            </a:r>
            <a:r>
              <a:rPr lang="en-US" altLang="zh-CN" dirty="0"/>
              <a:t>() &lt;&lt; </a:t>
            </a:r>
            <a:r>
              <a:rPr lang="en-US" altLang="zh-CN" dirty="0" err="1"/>
              <a:t>endl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return 0;</a:t>
            </a:r>
          </a:p>
          <a:p>
            <a:r>
              <a:rPr lang="en-US" altLang="zh-C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9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青蛙跳杯子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33375" y="1953369"/>
            <a:ext cx="57626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星球的流行宠物是青蛙，一般有两种颜色：白色和黑色。</a:t>
            </a:r>
            <a:r>
              <a:rPr lang="en-US" altLang="zh-CN" dirty="0"/>
              <a:t>X</a:t>
            </a:r>
            <a:r>
              <a:rPr lang="zh-CN" altLang="en-US" dirty="0"/>
              <a:t>星球的居民喜欢把它们放在一排茶杯里，这样可以观察它们跳来跳去。如下图，有一排杯子，左边的一个是空着的，右边的杯子，每个里边有一只青蛙。</a:t>
            </a:r>
          </a:p>
          <a:p>
            <a:r>
              <a:rPr lang="zh-CN" altLang="en-US" dirty="0"/>
              <a:t>*</a:t>
            </a:r>
            <a:r>
              <a:rPr lang="en-US" altLang="zh-CN" dirty="0"/>
              <a:t>WWWBBB</a:t>
            </a:r>
          </a:p>
          <a:p>
            <a:r>
              <a:rPr lang="zh-CN" altLang="en-US" dirty="0"/>
              <a:t>其中，</a:t>
            </a:r>
            <a:r>
              <a:rPr lang="en-US" altLang="zh-CN" dirty="0"/>
              <a:t>W</a:t>
            </a:r>
            <a:r>
              <a:rPr lang="zh-CN" altLang="en-US" dirty="0"/>
              <a:t>字母表示白色青蛙，</a:t>
            </a:r>
            <a:r>
              <a:rPr lang="en-US" altLang="zh-CN" dirty="0"/>
              <a:t>B</a:t>
            </a:r>
            <a:r>
              <a:rPr lang="zh-CN" altLang="en-US" dirty="0"/>
              <a:t>表示黑色青蛙，*表示空杯子。</a:t>
            </a:r>
          </a:p>
          <a:p>
            <a:r>
              <a:rPr lang="en-US" altLang="zh-CN" dirty="0"/>
              <a:t>X</a:t>
            </a:r>
            <a:r>
              <a:rPr lang="zh-CN" altLang="en-US" dirty="0"/>
              <a:t>星的青蛙很有些癖好，它们只做</a:t>
            </a:r>
            <a:r>
              <a:rPr lang="en-US" altLang="zh-CN" dirty="0"/>
              <a:t>3</a:t>
            </a:r>
            <a:r>
              <a:rPr lang="zh-CN" altLang="en-US" dirty="0"/>
              <a:t>个动作之一：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跳到相邻的空杯子里。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隔着</a:t>
            </a:r>
            <a:r>
              <a:rPr lang="en-US" altLang="zh-CN" dirty="0"/>
              <a:t>1</a:t>
            </a:r>
            <a:r>
              <a:rPr lang="zh-CN" altLang="en-US" dirty="0"/>
              <a:t>只其它的青蛙（随便什么颜色）跳到空杯子里。</a:t>
            </a:r>
          </a:p>
          <a:p>
            <a:r>
              <a:rPr lang="en-US" altLang="zh-CN" dirty="0"/>
              <a:t>3. </a:t>
            </a:r>
            <a:r>
              <a:rPr lang="zh-CN" altLang="en-US" dirty="0"/>
              <a:t>隔着</a:t>
            </a:r>
            <a:r>
              <a:rPr lang="en-US" altLang="zh-CN" dirty="0"/>
              <a:t>2</a:t>
            </a:r>
            <a:r>
              <a:rPr lang="zh-CN" altLang="en-US" dirty="0"/>
              <a:t>只其它的青蛙（随便什么颜色）跳到空杯子里。</a:t>
            </a:r>
          </a:p>
          <a:p>
            <a:r>
              <a:rPr lang="zh-CN" altLang="en-US" dirty="0"/>
              <a:t>对于上图的局面，只要</a:t>
            </a:r>
            <a:r>
              <a:rPr lang="en-US" altLang="zh-CN" dirty="0"/>
              <a:t>1</a:t>
            </a:r>
            <a:r>
              <a:rPr lang="zh-CN" altLang="en-US" dirty="0"/>
              <a:t>步，就可跳成下图局面：</a:t>
            </a:r>
          </a:p>
          <a:p>
            <a:r>
              <a:rPr lang="en-US" altLang="zh-CN" dirty="0"/>
              <a:t>WWW*BBB</a:t>
            </a:r>
          </a:p>
          <a:p>
            <a:r>
              <a:rPr lang="zh-CN" altLang="en-US" dirty="0"/>
              <a:t>本题的任务就是已知初始局面，询问至少需要几步，才能跳成另一个目标局面。</a:t>
            </a:r>
          </a:p>
          <a:p>
            <a:r>
              <a:rPr lang="zh-CN" altLang="en-US" dirty="0"/>
              <a:t>输入为</a:t>
            </a:r>
            <a:r>
              <a:rPr lang="en-US" altLang="zh-CN" dirty="0"/>
              <a:t>2</a:t>
            </a:r>
            <a:r>
              <a:rPr lang="zh-CN" altLang="en-US" dirty="0"/>
              <a:t>行，</a:t>
            </a:r>
            <a:r>
              <a:rPr lang="en-US" altLang="zh-CN" dirty="0"/>
              <a:t>2</a:t>
            </a:r>
            <a:r>
              <a:rPr lang="zh-CN" altLang="en-US" dirty="0"/>
              <a:t>个串，表示初始局面和目标局面。</a:t>
            </a:r>
          </a:p>
          <a:p>
            <a:r>
              <a:rPr lang="zh-CN" altLang="en-US" dirty="0"/>
              <a:t>输出要求为一个整数，表示至少需要多少步的青蛙跳。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EAD036-1381-43FD-9E21-41A68B1281E2}"/>
              </a:ext>
            </a:extLst>
          </p:cNvPr>
          <p:cNvSpPr txBox="1"/>
          <p:nvPr/>
        </p:nvSpPr>
        <p:spPr>
          <a:xfrm>
            <a:off x="6200775" y="1953369"/>
            <a:ext cx="576262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输入：</a:t>
            </a:r>
          </a:p>
          <a:p>
            <a:r>
              <a:rPr lang="zh-CN" altLang="en-US" dirty="0"/>
              <a:t>*</a:t>
            </a:r>
            <a:r>
              <a:rPr lang="en-US" altLang="zh-CN" dirty="0"/>
              <a:t>WWBB</a:t>
            </a:r>
          </a:p>
          <a:p>
            <a:r>
              <a:rPr lang="en-US" altLang="zh-CN" dirty="0"/>
              <a:t>WWBB*</a:t>
            </a:r>
          </a:p>
          <a:p>
            <a:endParaRPr lang="en-US" altLang="zh-CN" dirty="0"/>
          </a:p>
          <a:p>
            <a:r>
              <a:rPr lang="zh-CN" altLang="en-US" dirty="0"/>
              <a:t>则程序应该输出：</a:t>
            </a:r>
          </a:p>
          <a:p>
            <a:r>
              <a:rPr lang="en-US" altLang="zh-CN" dirty="0"/>
              <a:t>2</a:t>
            </a:r>
          </a:p>
          <a:p>
            <a:endParaRPr lang="en-US" altLang="zh-CN" dirty="0"/>
          </a:p>
          <a:p>
            <a:r>
              <a:rPr lang="zh-CN" altLang="en-US" dirty="0"/>
              <a:t>再例如，输入：</a:t>
            </a:r>
          </a:p>
          <a:p>
            <a:r>
              <a:rPr lang="en-US" altLang="zh-CN" dirty="0"/>
              <a:t>WWW*BBB</a:t>
            </a:r>
          </a:p>
          <a:p>
            <a:r>
              <a:rPr lang="en-US" altLang="zh-CN" dirty="0"/>
              <a:t>BBB*WWW</a:t>
            </a:r>
          </a:p>
          <a:p>
            <a:endParaRPr lang="en-US" altLang="zh-CN" dirty="0"/>
          </a:p>
          <a:p>
            <a:r>
              <a:rPr lang="zh-CN" altLang="en-US" dirty="0"/>
              <a:t>则程序应该输出：</a:t>
            </a:r>
          </a:p>
          <a:p>
            <a:r>
              <a:rPr lang="en-US" altLang="zh-CN" dirty="0"/>
              <a:t>10</a:t>
            </a:r>
          </a:p>
          <a:p>
            <a:endParaRPr lang="en-US" altLang="zh-CN" dirty="0"/>
          </a:p>
          <a:p>
            <a:r>
              <a:rPr lang="zh-CN" altLang="en-US" dirty="0"/>
              <a:t>我们约定，输入的串的长度不超过</a:t>
            </a:r>
            <a:r>
              <a:rPr lang="en-US" altLang="zh-CN" dirty="0"/>
              <a:t>15</a:t>
            </a:r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205186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青蛙跳杯子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33375" y="1953369"/>
            <a:ext cx="57626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星球的流行宠物是青蛙，一般有两种颜色：白色和黑色。</a:t>
            </a:r>
            <a:r>
              <a:rPr lang="en-US" altLang="zh-CN" dirty="0"/>
              <a:t>X</a:t>
            </a:r>
            <a:r>
              <a:rPr lang="zh-CN" altLang="en-US" dirty="0"/>
              <a:t>星球的居民喜欢把它们放在一排茶杯里，这样可以观察它们跳来跳去。如下图，有一排杯子，左边的一个是空着的，右边的杯子，每个里边有一只青蛙。</a:t>
            </a:r>
          </a:p>
          <a:p>
            <a:r>
              <a:rPr lang="zh-CN" altLang="en-US" dirty="0"/>
              <a:t>*</a:t>
            </a:r>
            <a:r>
              <a:rPr lang="en-US" altLang="zh-CN" dirty="0"/>
              <a:t>WWWBBB</a:t>
            </a:r>
          </a:p>
          <a:p>
            <a:r>
              <a:rPr lang="zh-CN" altLang="en-US" dirty="0"/>
              <a:t>其中，</a:t>
            </a:r>
            <a:r>
              <a:rPr lang="en-US" altLang="zh-CN" dirty="0"/>
              <a:t>W</a:t>
            </a:r>
            <a:r>
              <a:rPr lang="zh-CN" altLang="en-US" dirty="0"/>
              <a:t>字母表示白色青蛙，</a:t>
            </a:r>
            <a:r>
              <a:rPr lang="en-US" altLang="zh-CN" dirty="0"/>
              <a:t>B</a:t>
            </a:r>
            <a:r>
              <a:rPr lang="zh-CN" altLang="en-US" dirty="0"/>
              <a:t>表示黑色青蛙，*表示空杯子。</a:t>
            </a:r>
          </a:p>
          <a:p>
            <a:r>
              <a:rPr lang="en-US" altLang="zh-CN" dirty="0"/>
              <a:t>X</a:t>
            </a:r>
            <a:r>
              <a:rPr lang="zh-CN" altLang="en-US" dirty="0"/>
              <a:t>星的青蛙很有些癖好，它们只做</a:t>
            </a:r>
            <a:r>
              <a:rPr lang="en-US" altLang="zh-CN" dirty="0"/>
              <a:t>3</a:t>
            </a:r>
            <a:r>
              <a:rPr lang="zh-CN" altLang="en-US" dirty="0"/>
              <a:t>个动作之一：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跳到相邻的空杯子里。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隔着</a:t>
            </a:r>
            <a:r>
              <a:rPr lang="en-US" altLang="zh-CN" dirty="0"/>
              <a:t>1</a:t>
            </a:r>
            <a:r>
              <a:rPr lang="zh-CN" altLang="en-US" dirty="0"/>
              <a:t>只其它的青蛙（随便什么颜色）跳到空杯子里。</a:t>
            </a:r>
          </a:p>
          <a:p>
            <a:r>
              <a:rPr lang="en-US" altLang="zh-CN" dirty="0"/>
              <a:t>3. </a:t>
            </a:r>
            <a:r>
              <a:rPr lang="zh-CN" altLang="en-US" dirty="0"/>
              <a:t>隔着</a:t>
            </a:r>
            <a:r>
              <a:rPr lang="en-US" altLang="zh-CN" dirty="0"/>
              <a:t>2</a:t>
            </a:r>
            <a:r>
              <a:rPr lang="zh-CN" altLang="en-US" dirty="0"/>
              <a:t>只其它的青蛙（随便什么颜色）跳到空杯子里。</a:t>
            </a:r>
          </a:p>
          <a:p>
            <a:r>
              <a:rPr lang="zh-CN" altLang="en-US" dirty="0"/>
              <a:t>对于上图的局面，只要</a:t>
            </a:r>
            <a:r>
              <a:rPr lang="en-US" altLang="zh-CN" dirty="0"/>
              <a:t>1</a:t>
            </a:r>
            <a:r>
              <a:rPr lang="zh-CN" altLang="en-US" dirty="0"/>
              <a:t>步，就可跳成下图局面：</a:t>
            </a:r>
          </a:p>
          <a:p>
            <a:r>
              <a:rPr lang="en-US" altLang="zh-CN" dirty="0"/>
              <a:t>WWW*BBB</a:t>
            </a:r>
          </a:p>
          <a:p>
            <a:r>
              <a:rPr lang="zh-CN" altLang="en-US" dirty="0"/>
              <a:t>本题的任务就是已知初始局面，询问至少需要几步，才能跳成另一个目标局面。</a:t>
            </a:r>
          </a:p>
          <a:p>
            <a:r>
              <a:rPr lang="zh-CN" altLang="en-US" dirty="0"/>
              <a:t>输入为</a:t>
            </a:r>
            <a:r>
              <a:rPr lang="en-US" altLang="zh-CN" dirty="0"/>
              <a:t>2</a:t>
            </a:r>
            <a:r>
              <a:rPr lang="zh-CN" altLang="en-US" dirty="0"/>
              <a:t>行，</a:t>
            </a:r>
            <a:r>
              <a:rPr lang="en-US" altLang="zh-CN" dirty="0"/>
              <a:t>2</a:t>
            </a:r>
            <a:r>
              <a:rPr lang="zh-CN" altLang="en-US" dirty="0"/>
              <a:t>个串，表示初始局面和目标局面。</a:t>
            </a:r>
          </a:p>
          <a:p>
            <a:r>
              <a:rPr lang="zh-CN" altLang="en-US" dirty="0"/>
              <a:t>输出要求为一个整数，表示至少需要多少步的青蛙跳。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5EAD036-1381-43FD-9E21-41A68B1281E2}"/>
              </a:ext>
            </a:extLst>
          </p:cNvPr>
          <p:cNvSpPr txBox="1"/>
          <p:nvPr/>
        </p:nvSpPr>
        <p:spPr>
          <a:xfrm>
            <a:off x="6200775" y="1953369"/>
            <a:ext cx="57626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状态表示：</a:t>
            </a:r>
            <a:endParaRPr lang="en-US" altLang="zh-CN" dirty="0"/>
          </a:p>
          <a:p>
            <a:r>
              <a:rPr lang="zh-CN" altLang="en-US" dirty="0"/>
              <a:t>长度为</a:t>
            </a:r>
            <a:r>
              <a:rPr lang="en-US" altLang="zh-CN" dirty="0"/>
              <a:t>15</a:t>
            </a:r>
            <a:r>
              <a:rPr lang="zh-CN" altLang="en-US" dirty="0"/>
              <a:t>的字符串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有多少合法状态？</a:t>
            </a:r>
            <a:endParaRPr lang="en-US" altLang="zh-CN" dirty="0"/>
          </a:p>
          <a:p>
            <a:r>
              <a:rPr lang="en-US" altLang="zh-CN" dirty="0"/>
              <a:t>&lt;= 15 * 2^15</a:t>
            </a:r>
          </a:p>
          <a:p>
            <a:endParaRPr lang="en-US" altLang="zh-CN" dirty="0"/>
          </a:p>
          <a:p>
            <a:endParaRPr lang="fr-FR" altLang="zh-CN" dirty="0"/>
          </a:p>
        </p:txBody>
      </p:sp>
    </p:spTree>
    <p:extLst>
      <p:ext uri="{BB962C8B-B14F-4D97-AF65-F5344CB8AC3E}">
        <p14:creationId xmlns:p14="http://schemas.microsoft.com/office/powerpoint/2010/main" val="132128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/>
          <a:lstStyle/>
          <a:p>
            <a:r>
              <a:rPr lang="zh-CN" altLang="en-US" dirty="0"/>
              <a:t>穿越雷区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133D3A-FF40-4F8F-BEBF-601B9997BA1C}"/>
              </a:ext>
            </a:extLst>
          </p:cNvPr>
          <p:cNvSpPr txBox="1"/>
          <p:nvPr/>
        </p:nvSpPr>
        <p:spPr>
          <a:xfrm>
            <a:off x="333375" y="1953369"/>
            <a:ext cx="57626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X</a:t>
            </a:r>
            <a:r>
              <a:rPr lang="zh-CN" altLang="en-US" dirty="0"/>
              <a:t>星的坦克战车很奇怪，它必须交替地穿越正能量辐射区和负能量辐射区才能保持正常运转，否则将报废。</a:t>
            </a:r>
          </a:p>
          <a:p>
            <a:r>
              <a:rPr lang="zh-CN" altLang="en-US" dirty="0"/>
              <a:t>某坦克需要从</a:t>
            </a:r>
            <a:r>
              <a:rPr lang="en-US" altLang="zh-CN" dirty="0"/>
              <a:t>A</a:t>
            </a:r>
            <a:r>
              <a:rPr lang="zh-CN" altLang="en-US" dirty="0"/>
              <a:t>区到</a:t>
            </a:r>
            <a:r>
              <a:rPr lang="en-US" altLang="zh-CN" dirty="0"/>
              <a:t>B</a:t>
            </a:r>
            <a:r>
              <a:rPr lang="zh-CN" altLang="en-US" dirty="0"/>
              <a:t>区去（</a:t>
            </a:r>
            <a:r>
              <a:rPr lang="en-US" altLang="zh-CN" dirty="0"/>
              <a:t>A</a:t>
            </a:r>
            <a:r>
              <a:rPr lang="zh-CN" altLang="en-US" dirty="0"/>
              <a:t>，</a:t>
            </a:r>
            <a:r>
              <a:rPr lang="en-US" altLang="zh-CN" dirty="0"/>
              <a:t>B</a:t>
            </a:r>
            <a:r>
              <a:rPr lang="zh-CN" altLang="en-US" dirty="0"/>
              <a:t>区本身是安全区，没有正能量或负能量特征），怎样走才能路径最短？</a:t>
            </a:r>
          </a:p>
          <a:p>
            <a:r>
              <a:rPr lang="zh-CN" altLang="en-US" dirty="0"/>
              <a:t>已知的地图是一个方阵，上面用字母标出了</a:t>
            </a:r>
            <a:r>
              <a:rPr lang="en-US" altLang="zh-CN" dirty="0"/>
              <a:t>A</a:t>
            </a:r>
            <a:r>
              <a:rPr lang="zh-CN" altLang="en-US" dirty="0"/>
              <a:t>，</a:t>
            </a:r>
            <a:r>
              <a:rPr lang="en-US" altLang="zh-CN" dirty="0"/>
              <a:t>B</a:t>
            </a:r>
            <a:r>
              <a:rPr lang="zh-CN" altLang="en-US" dirty="0"/>
              <a:t>区，其它区都标了正号或负号分别表示正负能量辐射区。</a:t>
            </a:r>
          </a:p>
          <a:p>
            <a:endParaRPr lang="en-US" altLang="zh-CN" dirty="0"/>
          </a:p>
          <a:p>
            <a:r>
              <a:rPr lang="zh-CN" altLang="en-US" dirty="0"/>
              <a:t>例如：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A + - + -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- + - - 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- + + + -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 - + - +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B + - + -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坦克车只能水平或垂直方向上移动到相邻的区。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0F93C4A-0B1E-4F08-9F56-C4F3F19A214D}"/>
              </a:ext>
            </a:extLst>
          </p:cNvPr>
          <p:cNvSpPr txBox="1"/>
          <p:nvPr/>
        </p:nvSpPr>
        <p:spPr>
          <a:xfrm>
            <a:off x="6465094" y="2107406"/>
            <a:ext cx="49506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状态：</a:t>
            </a:r>
            <a:endParaRPr lang="en-US" dirty="0"/>
          </a:p>
          <a:p>
            <a:r>
              <a:rPr lang="en-US" dirty="0"/>
              <a:t>(x,</a:t>
            </a:r>
            <a:r>
              <a:rPr lang="zh-CN" altLang="en-US" dirty="0"/>
              <a:t> </a:t>
            </a:r>
            <a:r>
              <a:rPr lang="en-US" altLang="zh-CN" dirty="0"/>
              <a:t>y)</a:t>
            </a:r>
          </a:p>
          <a:p>
            <a:endParaRPr lang="en-US" dirty="0"/>
          </a:p>
          <a:p>
            <a:r>
              <a:rPr lang="zh-CN" altLang="en-US" dirty="0"/>
              <a:t>最短：</a:t>
            </a:r>
            <a:endParaRPr lang="en-US" dirty="0"/>
          </a:p>
          <a:p>
            <a:r>
              <a:rPr lang="en-US" dirty="0"/>
              <a:t>step[x][y]</a:t>
            </a:r>
          </a:p>
          <a:p>
            <a:endParaRPr lang="en-US" dirty="0"/>
          </a:p>
          <a:p>
            <a:r>
              <a:rPr lang="en-US" altLang="zh-CN" dirty="0">
                <a:latin typeface="Consolas" panose="020B0609020204030204" pitchFamily="49" charset="0"/>
              </a:rPr>
              <a:t>A 1 2 3 4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1 2 3 4 5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- + 4 5 6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+ 8 7 6 7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B 9 8 7 8</a:t>
            </a:r>
          </a:p>
        </p:txBody>
      </p:sp>
    </p:spTree>
    <p:extLst>
      <p:ext uri="{BB962C8B-B14F-4D97-AF65-F5344CB8AC3E}">
        <p14:creationId xmlns:p14="http://schemas.microsoft.com/office/powerpoint/2010/main" val="104590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前缀和例题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0160" y="2190749"/>
            <a:ext cx="9845040" cy="39862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标题：</a:t>
            </a:r>
            <a:r>
              <a:rPr lang="en-US" altLang="zh-CN" dirty="0"/>
              <a:t>K</a:t>
            </a:r>
            <a:r>
              <a:rPr lang="zh-CN" altLang="en-US" dirty="0"/>
              <a:t>倍区间</a:t>
            </a:r>
          </a:p>
          <a:p>
            <a:pPr marL="0" indent="0">
              <a:buNone/>
            </a:pPr>
            <a:r>
              <a:rPr lang="zh-CN" altLang="en-US" dirty="0"/>
              <a:t>给定一个长度为</a:t>
            </a:r>
            <a:r>
              <a:rPr lang="en-US" altLang="zh-CN" dirty="0"/>
              <a:t>N</a:t>
            </a:r>
            <a:r>
              <a:rPr lang="zh-CN" altLang="en-US" dirty="0"/>
              <a:t>的数列，</a:t>
            </a:r>
            <a:r>
              <a:rPr lang="en-US" altLang="zh-CN" dirty="0"/>
              <a:t>A1, A2, ... AN</a:t>
            </a:r>
            <a:r>
              <a:rPr lang="zh-CN" altLang="en-US" dirty="0"/>
              <a:t>，如果其中一段连续的子序列</a:t>
            </a:r>
            <a:r>
              <a:rPr lang="en-US" altLang="zh-CN" dirty="0"/>
              <a:t>Ai, Ai+1, ... </a:t>
            </a:r>
            <a:r>
              <a:rPr lang="en-US" altLang="zh-CN" dirty="0" err="1"/>
              <a:t>Aj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 &lt;= j)</a:t>
            </a:r>
            <a:r>
              <a:rPr lang="zh-CN" altLang="en-US" dirty="0"/>
              <a:t>之和是</a:t>
            </a:r>
            <a:r>
              <a:rPr lang="en-US" altLang="zh-CN" dirty="0"/>
              <a:t>K</a:t>
            </a:r>
            <a:r>
              <a:rPr lang="zh-CN" altLang="en-US" dirty="0"/>
              <a:t>的倍数，我们就称这个区间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, j]</a:t>
            </a:r>
            <a:r>
              <a:rPr lang="zh-CN" altLang="en-US" dirty="0"/>
              <a:t>是</a:t>
            </a:r>
            <a:r>
              <a:rPr lang="en-US" altLang="zh-CN" dirty="0"/>
              <a:t>K</a:t>
            </a:r>
            <a:r>
              <a:rPr lang="zh-CN" altLang="en-US" dirty="0"/>
              <a:t>倍区间。  </a:t>
            </a:r>
          </a:p>
          <a:p>
            <a:pPr marL="0" indent="0">
              <a:buNone/>
            </a:pPr>
            <a:r>
              <a:rPr lang="zh-CN" altLang="en-US" dirty="0"/>
              <a:t>你能求出数列中总共有多少个</a:t>
            </a:r>
            <a:r>
              <a:rPr lang="en-US" altLang="zh-CN" dirty="0"/>
              <a:t>K</a:t>
            </a:r>
            <a:r>
              <a:rPr lang="zh-CN" altLang="en-US" dirty="0"/>
              <a:t>倍区间吗？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 = [1, 2, 3, 4, 5], K = 2</a:t>
            </a:r>
          </a:p>
          <a:p>
            <a:pPr marL="0" indent="0">
              <a:buNone/>
            </a:pPr>
            <a:r>
              <a:rPr lang="zh-CN" altLang="en-US" dirty="0"/>
              <a:t>答案是</a:t>
            </a:r>
            <a:r>
              <a:rPr lang="en-US" altLang="zh-CN" dirty="0"/>
              <a:t>6</a:t>
            </a:r>
            <a:r>
              <a:rPr lang="zh-CN" altLang="en-US" dirty="0"/>
              <a:t>：</a:t>
            </a:r>
            <a:r>
              <a:rPr lang="en-US" altLang="zh-CN" dirty="0"/>
              <a:t>[1, 2, 3], [1, 2, 3, 4], [2], [2, 3, 4, 5], [3, 4, 5], [4]</a:t>
            </a:r>
          </a:p>
        </p:txBody>
      </p:sp>
    </p:spTree>
    <p:extLst>
      <p:ext uri="{BB962C8B-B14F-4D97-AF65-F5344CB8AC3E}">
        <p14:creationId xmlns:p14="http://schemas.microsoft.com/office/powerpoint/2010/main" val="219141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46F0C7C-95CD-4157-B59F-1693F8160B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教育学科演示文稿，黑板插图设计（宽屏）</Template>
  <TotalTime>0</TotalTime>
  <Words>10761</Words>
  <Application>Microsoft Office PowerPoint</Application>
  <PresentationFormat>宽屏</PresentationFormat>
  <Paragraphs>1351</Paragraphs>
  <Slides>87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87</vt:i4>
      </vt:variant>
    </vt:vector>
  </HeadingPairs>
  <TitlesOfParts>
    <vt:vector size="93" baseType="lpstr">
      <vt:lpstr>Microsoft YaHei UI</vt:lpstr>
      <vt:lpstr>宋体</vt:lpstr>
      <vt:lpstr>Calibri</vt:lpstr>
      <vt:lpstr>Consolas</vt:lpstr>
      <vt:lpstr>Wingdings</vt:lpstr>
      <vt:lpstr>Education 16x9</vt:lpstr>
      <vt:lpstr>蓝桥杯培训交流会</vt:lpstr>
      <vt:lpstr>内容提要</vt:lpstr>
      <vt:lpstr>基础难度</vt:lpstr>
      <vt:lpstr>枚举例题</vt:lpstr>
      <vt:lpstr>搜索例题</vt:lpstr>
      <vt:lpstr>模拟例题</vt:lpstr>
      <vt:lpstr>提高难度</vt:lpstr>
      <vt:lpstr>提高难度</vt:lpstr>
      <vt:lpstr>前缀和例题</vt:lpstr>
      <vt:lpstr>图算法例题</vt:lpstr>
      <vt:lpstr>动态规划例题</vt:lpstr>
      <vt:lpstr>顶尖难度</vt:lpstr>
      <vt:lpstr>枚举</vt:lpstr>
      <vt:lpstr>十位平方数</vt:lpstr>
      <vt:lpstr>十位平方数</vt:lpstr>
      <vt:lpstr>十位平方数</vt:lpstr>
      <vt:lpstr>类似的枚举题很多</vt:lpstr>
      <vt:lpstr>类似的枚举题很多</vt:lpstr>
      <vt:lpstr>类似的枚举题很多</vt:lpstr>
      <vt:lpstr>四平方和</vt:lpstr>
      <vt:lpstr>四平方和</vt:lpstr>
      <vt:lpstr>四平方和</vt:lpstr>
      <vt:lpstr>空间换时间的利器：哈希</vt:lpstr>
      <vt:lpstr>四平方和</vt:lpstr>
      <vt:lpstr>四平方和</vt:lpstr>
      <vt:lpstr>分巧克力</vt:lpstr>
      <vt:lpstr>分巧克力</vt:lpstr>
      <vt:lpstr>在有序数列上查找：二分查找</vt:lpstr>
      <vt:lpstr>分巧克力</vt:lpstr>
      <vt:lpstr>分巧克力</vt:lpstr>
      <vt:lpstr>字体大小(微软2016笔试题)</vt:lpstr>
      <vt:lpstr>字体大小(微软2016笔试题)</vt:lpstr>
      <vt:lpstr>K倍区间</vt:lpstr>
      <vt:lpstr>K倍区间</vt:lpstr>
      <vt:lpstr>求部分和的利器：前缀和</vt:lpstr>
      <vt:lpstr>K倍区间</vt:lpstr>
      <vt:lpstr>K倍区间</vt:lpstr>
      <vt:lpstr>K倍区间</vt:lpstr>
      <vt:lpstr>数组拆分(微软2017笔试题)</vt:lpstr>
      <vt:lpstr>数组拆分(微软2017笔试题)</vt:lpstr>
      <vt:lpstr>数组拆分(微软2017笔试题)</vt:lpstr>
      <vt:lpstr>数组拆分(微软2017笔试题)</vt:lpstr>
      <vt:lpstr>数组拆分(微软2017笔试题)</vt:lpstr>
      <vt:lpstr>数组拆分(微软2017笔试题)</vt:lpstr>
      <vt:lpstr>网友年龄</vt:lpstr>
      <vt:lpstr>网友年龄</vt:lpstr>
      <vt:lpstr>生日蜡烛</vt:lpstr>
      <vt:lpstr>生日蜡烛</vt:lpstr>
      <vt:lpstr>随意组合</vt:lpstr>
      <vt:lpstr>随意组合</vt:lpstr>
      <vt:lpstr>随意组合</vt:lpstr>
      <vt:lpstr>随意组合</vt:lpstr>
      <vt:lpstr>随意组合</vt:lpstr>
      <vt:lpstr>牌型种数</vt:lpstr>
      <vt:lpstr>牌型种数</vt:lpstr>
      <vt:lpstr>凑算式</vt:lpstr>
      <vt:lpstr>凑算式</vt:lpstr>
      <vt:lpstr>搭积木</vt:lpstr>
      <vt:lpstr>搭积木</vt:lpstr>
      <vt:lpstr>搭积木</vt:lpstr>
      <vt:lpstr>搭积木</vt:lpstr>
      <vt:lpstr>搭积木</vt:lpstr>
      <vt:lpstr>搭积木</vt:lpstr>
      <vt:lpstr>方格填数</vt:lpstr>
      <vt:lpstr>方格填数</vt:lpstr>
      <vt:lpstr>方格填数</vt:lpstr>
      <vt:lpstr>方格填数</vt:lpstr>
      <vt:lpstr>方格填数</vt:lpstr>
      <vt:lpstr>寒假作业</vt:lpstr>
      <vt:lpstr>寒假作业</vt:lpstr>
      <vt:lpstr>寒假作业</vt:lpstr>
      <vt:lpstr>剪邮票</vt:lpstr>
      <vt:lpstr>剪邮票</vt:lpstr>
      <vt:lpstr>剪邮票</vt:lpstr>
      <vt:lpstr>剪邮票</vt:lpstr>
      <vt:lpstr>剪邮票</vt:lpstr>
      <vt:lpstr>剪邮票</vt:lpstr>
      <vt:lpstr>数字划分</vt:lpstr>
      <vt:lpstr>数字划分</vt:lpstr>
      <vt:lpstr>迷宫</vt:lpstr>
      <vt:lpstr>2017年省赛题目</vt:lpstr>
      <vt:lpstr>2016年省赛题目</vt:lpstr>
      <vt:lpstr>跳蚱蜢</vt:lpstr>
      <vt:lpstr>跳蚱蜢</vt:lpstr>
      <vt:lpstr>青蛙跳杯子</vt:lpstr>
      <vt:lpstr>青蛙跳杯子</vt:lpstr>
      <vt:lpstr>穿越雷区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2017-02-09T06:19:34Z</dcterms:created>
  <dcterms:modified xsi:type="dcterms:W3CDTF">2017-12-07T08:43:25Z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TC034629029991</vt:lpwstr>
  </property>
</Properties>
</file>

<file path=docProps/thumbnail.jpeg>
</file>